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 id="2147483671" r:id="rId3"/>
    <p:sldMasterId id="2147483668" r:id="rId4"/>
    <p:sldMasterId id="2147483678" r:id="rId5"/>
  </p:sldMasterIdLst>
  <p:notesMasterIdLst>
    <p:notesMasterId r:id="rId30"/>
  </p:notesMasterIdLst>
  <p:handoutMasterIdLst>
    <p:handoutMasterId r:id="rId31"/>
  </p:handoutMasterIdLst>
  <p:sldIdLst>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p:scale>
          <a:sx n="81" d="100"/>
          <a:sy n="81" d="100"/>
        </p:scale>
        <p:origin x="-72" y="-72"/>
      </p:cViewPr>
      <p:guideLst>
        <p:guide orient="horz" pos="2160"/>
        <p:guide pos="2880"/>
      </p:guideLst>
    </p:cSldViewPr>
  </p:slideViewPr>
  <p:outlineViewPr>
    <p:cViewPr>
      <p:scale>
        <a:sx n="33" d="100"/>
        <a:sy n="33" d="100"/>
      </p:scale>
      <p:origin x="0" y="1857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C0B09-FB35-4F91-8E1E-3D33F0B80E09}" type="doc">
      <dgm:prSet loTypeId="urn:microsoft.com/office/officeart/2005/8/layout/vList4#1" loCatId="list" qsTypeId="urn:microsoft.com/office/officeart/2005/8/quickstyle/simple1" qsCatId="simple" csTypeId="urn:microsoft.com/office/officeart/2005/8/colors/accent0_1" csCatId="mainScheme" phldr="1"/>
      <dgm:spPr/>
      <dgm:t>
        <a:bodyPr/>
        <a:lstStyle/>
        <a:p>
          <a:endParaRPr lang="en-US"/>
        </a:p>
      </dgm:t>
    </dgm:pt>
    <dgm:pt modelId="{A7B42255-059F-4297-97C5-D079FC7DB816}">
      <dgm:prSet phldrT="[Text]"/>
      <dgm:spPr/>
      <dgm:t>
        <a:bodyPr/>
        <a:lstStyle/>
        <a:p>
          <a:r>
            <a:rPr lang="en-US" dirty="0" smtClean="0"/>
            <a:t>Must be disclosed</a:t>
          </a:r>
          <a:endParaRPr lang="en-US" dirty="0"/>
        </a:p>
      </dgm:t>
    </dgm:pt>
    <dgm:pt modelId="{F714C1A2-AD77-4120-AD35-60474528A3E7}" type="parTrans" cxnId="{FB1E23EF-55F2-45CE-8B53-8F557B5E570A}">
      <dgm:prSet/>
      <dgm:spPr/>
      <dgm:t>
        <a:bodyPr/>
        <a:lstStyle/>
        <a:p>
          <a:endParaRPr lang="en-US"/>
        </a:p>
      </dgm:t>
    </dgm:pt>
    <dgm:pt modelId="{198A7DDA-8FB0-450E-A4E8-5651C1119318}" type="sibTrans" cxnId="{FB1E23EF-55F2-45CE-8B53-8F557B5E570A}">
      <dgm:prSet/>
      <dgm:spPr/>
      <dgm:t>
        <a:bodyPr/>
        <a:lstStyle/>
        <a:p>
          <a:endParaRPr lang="en-US"/>
        </a:p>
      </dgm:t>
    </dgm:pt>
    <dgm:pt modelId="{1F5BFB61-3F9C-423A-BAA1-80C58C93D30D}">
      <dgm:prSet phldrT="[Text]"/>
      <dgm:spPr/>
      <dgm:t>
        <a:bodyPr/>
        <a:lstStyle/>
        <a:p>
          <a:r>
            <a:rPr lang="en-US" dirty="0" smtClean="0"/>
            <a:t>Confidential</a:t>
          </a:r>
          <a:endParaRPr lang="en-US" dirty="0"/>
        </a:p>
      </dgm:t>
    </dgm:pt>
    <dgm:pt modelId="{0170310A-B413-4222-A771-75A5DD7C3A57}" type="parTrans" cxnId="{CA2AF234-3C1E-44FC-8AF6-39ADE0513167}">
      <dgm:prSet/>
      <dgm:spPr/>
      <dgm:t>
        <a:bodyPr/>
        <a:lstStyle/>
        <a:p>
          <a:endParaRPr lang="en-US"/>
        </a:p>
      </dgm:t>
    </dgm:pt>
    <dgm:pt modelId="{39496397-63BA-4680-AA10-B57FBB03E8DB}" type="sibTrans" cxnId="{CA2AF234-3C1E-44FC-8AF6-39ADE0513167}">
      <dgm:prSet/>
      <dgm:spPr/>
      <dgm:t>
        <a:bodyPr/>
        <a:lstStyle/>
        <a:p>
          <a:endParaRPr lang="en-US"/>
        </a:p>
      </dgm:t>
    </dgm:pt>
    <dgm:pt modelId="{CC62B9BB-7597-498E-82F0-99B03FA82067}">
      <dgm:prSet phldrT="[Text]"/>
      <dgm:spPr/>
      <dgm:t>
        <a:bodyPr/>
        <a:lstStyle/>
        <a:p>
          <a:r>
            <a:rPr lang="en-US" dirty="0" smtClean="0"/>
            <a:t>Released at the discretion of the public agency</a:t>
          </a:r>
          <a:endParaRPr lang="en-US" dirty="0"/>
        </a:p>
      </dgm:t>
    </dgm:pt>
    <dgm:pt modelId="{D8574787-7B8A-4BA9-A5A8-9F8104D867F2}" type="parTrans" cxnId="{448B3637-CC32-4BC8-85EF-917E551FA1A6}">
      <dgm:prSet/>
      <dgm:spPr/>
      <dgm:t>
        <a:bodyPr/>
        <a:lstStyle/>
        <a:p>
          <a:endParaRPr lang="en-US"/>
        </a:p>
      </dgm:t>
    </dgm:pt>
    <dgm:pt modelId="{F6B6F540-BD3F-4146-9651-6D96CBE0E3C6}" type="sibTrans" cxnId="{448B3637-CC32-4BC8-85EF-917E551FA1A6}">
      <dgm:prSet/>
      <dgm:spPr/>
      <dgm:t>
        <a:bodyPr/>
        <a:lstStyle/>
        <a:p>
          <a:endParaRPr lang="en-US"/>
        </a:p>
      </dgm:t>
    </dgm:pt>
    <dgm:pt modelId="{AAE0CEAA-47D3-4DE0-8DC5-040EDA7D9F89}" type="pres">
      <dgm:prSet presAssocID="{341C0B09-FB35-4F91-8E1E-3D33F0B80E09}" presName="linear" presStyleCnt="0">
        <dgm:presLayoutVars>
          <dgm:dir/>
          <dgm:resizeHandles val="exact"/>
        </dgm:presLayoutVars>
      </dgm:prSet>
      <dgm:spPr/>
      <dgm:t>
        <a:bodyPr/>
        <a:lstStyle/>
        <a:p>
          <a:endParaRPr lang="en-US"/>
        </a:p>
      </dgm:t>
    </dgm:pt>
    <dgm:pt modelId="{FDE7F95F-E049-4A9D-BD5F-A1AFAD096024}" type="pres">
      <dgm:prSet presAssocID="{A7B42255-059F-4297-97C5-D079FC7DB816}" presName="comp" presStyleCnt="0"/>
      <dgm:spPr/>
      <dgm:t>
        <a:bodyPr/>
        <a:lstStyle/>
        <a:p>
          <a:endParaRPr lang="en-US"/>
        </a:p>
      </dgm:t>
    </dgm:pt>
    <dgm:pt modelId="{72E3916F-1E22-4F69-AFE9-8002A04FBA28}" type="pres">
      <dgm:prSet presAssocID="{A7B42255-059F-4297-97C5-D079FC7DB816}" presName="box" presStyleLbl="node1" presStyleIdx="0" presStyleCnt="3" custLinFactNeighborY="0"/>
      <dgm:spPr/>
      <dgm:t>
        <a:bodyPr/>
        <a:lstStyle/>
        <a:p>
          <a:endParaRPr lang="en-US"/>
        </a:p>
      </dgm:t>
    </dgm:pt>
    <dgm:pt modelId="{5F3994DF-57A1-4CFD-AF0E-33AC3FA74655}" type="pres">
      <dgm:prSet presAssocID="{A7B42255-059F-4297-97C5-D079FC7DB816}"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0A3F5227-5C15-435F-9EAD-F74B9852AC7A}" type="pres">
      <dgm:prSet presAssocID="{A7B42255-059F-4297-97C5-D079FC7DB816}" presName="text" presStyleLbl="node1" presStyleIdx="0" presStyleCnt="3">
        <dgm:presLayoutVars>
          <dgm:bulletEnabled val="1"/>
        </dgm:presLayoutVars>
      </dgm:prSet>
      <dgm:spPr/>
      <dgm:t>
        <a:bodyPr/>
        <a:lstStyle/>
        <a:p>
          <a:endParaRPr lang="en-US"/>
        </a:p>
      </dgm:t>
    </dgm:pt>
    <dgm:pt modelId="{AAB3849D-6DCB-46A9-8BB6-3DAF73CB7102}" type="pres">
      <dgm:prSet presAssocID="{198A7DDA-8FB0-450E-A4E8-5651C1119318}" presName="spacer" presStyleCnt="0"/>
      <dgm:spPr/>
      <dgm:t>
        <a:bodyPr/>
        <a:lstStyle/>
        <a:p>
          <a:endParaRPr lang="en-US"/>
        </a:p>
      </dgm:t>
    </dgm:pt>
    <dgm:pt modelId="{62FD49E4-B6CA-456F-B0B8-DBBC0127425D}" type="pres">
      <dgm:prSet presAssocID="{1F5BFB61-3F9C-423A-BAA1-80C58C93D30D}" presName="comp" presStyleCnt="0"/>
      <dgm:spPr/>
      <dgm:t>
        <a:bodyPr/>
        <a:lstStyle/>
        <a:p>
          <a:endParaRPr lang="en-US"/>
        </a:p>
      </dgm:t>
    </dgm:pt>
    <dgm:pt modelId="{4C823DA0-6F9E-4F9C-8706-39D063B98D63}" type="pres">
      <dgm:prSet presAssocID="{1F5BFB61-3F9C-423A-BAA1-80C58C93D30D}" presName="box" presStyleLbl="node1" presStyleIdx="1" presStyleCnt="3"/>
      <dgm:spPr/>
      <dgm:t>
        <a:bodyPr/>
        <a:lstStyle/>
        <a:p>
          <a:endParaRPr lang="en-US"/>
        </a:p>
      </dgm:t>
    </dgm:pt>
    <dgm:pt modelId="{A2933B7B-7C62-4D94-9C35-B03F7B82EC2C}" type="pres">
      <dgm:prSet presAssocID="{1F5BFB61-3F9C-423A-BAA1-80C58C93D30D}"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CE517B11-DF47-4B66-8A9E-A9E1533D4380}" type="pres">
      <dgm:prSet presAssocID="{1F5BFB61-3F9C-423A-BAA1-80C58C93D30D}" presName="text" presStyleLbl="node1" presStyleIdx="1" presStyleCnt="3">
        <dgm:presLayoutVars>
          <dgm:bulletEnabled val="1"/>
        </dgm:presLayoutVars>
      </dgm:prSet>
      <dgm:spPr/>
      <dgm:t>
        <a:bodyPr/>
        <a:lstStyle/>
        <a:p>
          <a:endParaRPr lang="en-US"/>
        </a:p>
      </dgm:t>
    </dgm:pt>
    <dgm:pt modelId="{DECDF5B2-A736-4024-B7C0-AEACA7C473D3}" type="pres">
      <dgm:prSet presAssocID="{39496397-63BA-4680-AA10-B57FBB03E8DB}" presName="spacer" presStyleCnt="0"/>
      <dgm:spPr/>
      <dgm:t>
        <a:bodyPr/>
        <a:lstStyle/>
        <a:p>
          <a:endParaRPr lang="en-US"/>
        </a:p>
      </dgm:t>
    </dgm:pt>
    <dgm:pt modelId="{9CE221AB-5AD3-4A05-ACA4-29DE7135F50D}" type="pres">
      <dgm:prSet presAssocID="{CC62B9BB-7597-498E-82F0-99B03FA82067}" presName="comp" presStyleCnt="0"/>
      <dgm:spPr/>
      <dgm:t>
        <a:bodyPr/>
        <a:lstStyle/>
        <a:p>
          <a:endParaRPr lang="en-US"/>
        </a:p>
      </dgm:t>
    </dgm:pt>
    <dgm:pt modelId="{15B9E406-D588-4EAC-8F25-99CA5D32AD2D}" type="pres">
      <dgm:prSet presAssocID="{CC62B9BB-7597-498E-82F0-99B03FA82067}" presName="box" presStyleLbl="node1" presStyleIdx="2" presStyleCnt="3"/>
      <dgm:spPr/>
      <dgm:t>
        <a:bodyPr/>
        <a:lstStyle/>
        <a:p>
          <a:endParaRPr lang="en-US"/>
        </a:p>
      </dgm:t>
    </dgm:pt>
    <dgm:pt modelId="{A9A9B5AF-EACD-49F3-939A-B3F28E692748}" type="pres">
      <dgm:prSet presAssocID="{CC62B9BB-7597-498E-82F0-99B03FA82067}"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A81D1E73-0B15-409B-BC07-7DE826569487}" type="pres">
      <dgm:prSet presAssocID="{CC62B9BB-7597-498E-82F0-99B03FA82067}" presName="text" presStyleLbl="node1" presStyleIdx="2" presStyleCnt="3">
        <dgm:presLayoutVars>
          <dgm:bulletEnabled val="1"/>
        </dgm:presLayoutVars>
      </dgm:prSet>
      <dgm:spPr/>
      <dgm:t>
        <a:bodyPr/>
        <a:lstStyle/>
        <a:p>
          <a:endParaRPr lang="en-US"/>
        </a:p>
      </dgm:t>
    </dgm:pt>
  </dgm:ptLst>
  <dgm:cxnLst>
    <dgm:cxn modelId="{FB1E23EF-55F2-45CE-8B53-8F557B5E570A}" srcId="{341C0B09-FB35-4F91-8E1E-3D33F0B80E09}" destId="{A7B42255-059F-4297-97C5-D079FC7DB816}" srcOrd="0" destOrd="0" parTransId="{F714C1A2-AD77-4120-AD35-60474528A3E7}" sibTransId="{198A7DDA-8FB0-450E-A4E8-5651C1119318}"/>
    <dgm:cxn modelId="{448B3637-CC32-4BC8-85EF-917E551FA1A6}" srcId="{341C0B09-FB35-4F91-8E1E-3D33F0B80E09}" destId="{CC62B9BB-7597-498E-82F0-99B03FA82067}" srcOrd="2" destOrd="0" parTransId="{D8574787-7B8A-4BA9-A5A8-9F8104D867F2}" sibTransId="{F6B6F540-BD3F-4146-9651-6D96CBE0E3C6}"/>
    <dgm:cxn modelId="{FC3F7DFF-8432-4AF3-8028-B5FD5FCD003F}" type="presOf" srcId="{CC62B9BB-7597-498E-82F0-99B03FA82067}" destId="{A81D1E73-0B15-409B-BC07-7DE826569487}" srcOrd="1" destOrd="0" presId="urn:microsoft.com/office/officeart/2005/8/layout/vList4#1"/>
    <dgm:cxn modelId="{0630A5C4-1297-4AE1-BE6A-D8F26322425D}" type="presOf" srcId="{1F5BFB61-3F9C-423A-BAA1-80C58C93D30D}" destId="{4C823DA0-6F9E-4F9C-8706-39D063B98D63}" srcOrd="0" destOrd="0" presId="urn:microsoft.com/office/officeart/2005/8/layout/vList4#1"/>
    <dgm:cxn modelId="{F59031A1-A707-44B2-95B6-E6B81CE77F53}" type="presOf" srcId="{1F5BFB61-3F9C-423A-BAA1-80C58C93D30D}" destId="{CE517B11-DF47-4B66-8A9E-A9E1533D4380}" srcOrd="1" destOrd="0" presId="urn:microsoft.com/office/officeart/2005/8/layout/vList4#1"/>
    <dgm:cxn modelId="{CA2AF234-3C1E-44FC-8AF6-39ADE0513167}" srcId="{341C0B09-FB35-4F91-8E1E-3D33F0B80E09}" destId="{1F5BFB61-3F9C-423A-BAA1-80C58C93D30D}" srcOrd="1" destOrd="0" parTransId="{0170310A-B413-4222-A771-75A5DD7C3A57}" sibTransId="{39496397-63BA-4680-AA10-B57FBB03E8DB}"/>
    <dgm:cxn modelId="{5CAF5B51-0981-4FB5-9155-F7BC48D1C065}" type="presOf" srcId="{A7B42255-059F-4297-97C5-D079FC7DB816}" destId="{72E3916F-1E22-4F69-AFE9-8002A04FBA28}" srcOrd="0" destOrd="0" presId="urn:microsoft.com/office/officeart/2005/8/layout/vList4#1"/>
    <dgm:cxn modelId="{943AA879-4567-427B-9173-3128EC734762}" type="presOf" srcId="{CC62B9BB-7597-498E-82F0-99B03FA82067}" destId="{15B9E406-D588-4EAC-8F25-99CA5D32AD2D}" srcOrd="0" destOrd="0" presId="urn:microsoft.com/office/officeart/2005/8/layout/vList4#1"/>
    <dgm:cxn modelId="{F4678D0D-ACA8-41D3-BB7F-32716773E05B}" type="presOf" srcId="{A7B42255-059F-4297-97C5-D079FC7DB816}" destId="{0A3F5227-5C15-435F-9EAD-F74B9852AC7A}" srcOrd="1" destOrd="0" presId="urn:microsoft.com/office/officeart/2005/8/layout/vList4#1"/>
    <dgm:cxn modelId="{3AAA86DE-706A-48E0-8F60-D6D43E6B04F3}" type="presOf" srcId="{341C0B09-FB35-4F91-8E1E-3D33F0B80E09}" destId="{AAE0CEAA-47D3-4DE0-8DC5-040EDA7D9F89}" srcOrd="0" destOrd="0" presId="urn:microsoft.com/office/officeart/2005/8/layout/vList4#1"/>
    <dgm:cxn modelId="{D328BE8E-E5C7-42C3-9C25-0646B2B5FEBA}" type="presParOf" srcId="{AAE0CEAA-47D3-4DE0-8DC5-040EDA7D9F89}" destId="{FDE7F95F-E049-4A9D-BD5F-A1AFAD096024}" srcOrd="0" destOrd="0" presId="urn:microsoft.com/office/officeart/2005/8/layout/vList4#1"/>
    <dgm:cxn modelId="{224F06C7-BF97-4D4A-8416-B902A90039FA}" type="presParOf" srcId="{FDE7F95F-E049-4A9D-BD5F-A1AFAD096024}" destId="{72E3916F-1E22-4F69-AFE9-8002A04FBA28}" srcOrd="0" destOrd="0" presId="urn:microsoft.com/office/officeart/2005/8/layout/vList4#1"/>
    <dgm:cxn modelId="{54C4E233-C598-4E84-AE67-3BBD15360B09}" type="presParOf" srcId="{FDE7F95F-E049-4A9D-BD5F-A1AFAD096024}" destId="{5F3994DF-57A1-4CFD-AF0E-33AC3FA74655}" srcOrd="1" destOrd="0" presId="urn:microsoft.com/office/officeart/2005/8/layout/vList4#1"/>
    <dgm:cxn modelId="{A86FD361-4A33-4968-B944-FAD02A44EC89}" type="presParOf" srcId="{FDE7F95F-E049-4A9D-BD5F-A1AFAD096024}" destId="{0A3F5227-5C15-435F-9EAD-F74B9852AC7A}" srcOrd="2" destOrd="0" presId="urn:microsoft.com/office/officeart/2005/8/layout/vList4#1"/>
    <dgm:cxn modelId="{DD477573-1540-40DA-A33A-B407C346EAD7}" type="presParOf" srcId="{AAE0CEAA-47D3-4DE0-8DC5-040EDA7D9F89}" destId="{AAB3849D-6DCB-46A9-8BB6-3DAF73CB7102}" srcOrd="1" destOrd="0" presId="urn:microsoft.com/office/officeart/2005/8/layout/vList4#1"/>
    <dgm:cxn modelId="{C03578D2-8812-4435-B053-FB6AF28F8B44}" type="presParOf" srcId="{AAE0CEAA-47D3-4DE0-8DC5-040EDA7D9F89}" destId="{62FD49E4-B6CA-456F-B0B8-DBBC0127425D}" srcOrd="2" destOrd="0" presId="urn:microsoft.com/office/officeart/2005/8/layout/vList4#1"/>
    <dgm:cxn modelId="{323E2189-80F6-4315-BBAC-1FA11A3B33C3}" type="presParOf" srcId="{62FD49E4-B6CA-456F-B0B8-DBBC0127425D}" destId="{4C823DA0-6F9E-4F9C-8706-39D063B98D63}" srcOrd="0" destOrd="0" presId="urn:microsoft.com/office/officeart/2005/8/layout/vList4#1"/>
    <dgm:cxn modelId="{63907E45-7B0B-46EE-8435-D8BF62848D52}" type="presParOf" srcId="{62FD49E4-B6CA-456F-B0B8-DBBC0127425D}" destId="{A2933B7B-7C62-4D94-9C35-B03F7B82EC2C}" srcOrd="1" destOrd="0" presId="urn:microsoft.com/office/officeart/2005/8/layout/vList4#1"/>
    <dgm:cxn modelId="{21B592BE-7491-4989-87CC-D9336989EEA3}" type="presParOf" srcId="{62FD49E4-B6CA-456F-B0B8-DBBC0127425D}" destId="{CE517B11-DF47-4B66-8A9E-A9E1533D4380}" srcOrd="2" destOrd="0" presId="urn:microsoft.com/office/officeart/2005/8/layout/vList4#1"/>
    <dgm:cxn modelId="{10ABD221-1500-496B-A4F7-81B787F2298C}" type="presParOf" srcId="{AAE0CEAA-47D3-4DE0-8DC5-040EDA7D9F89}" destId="{DECDF5B2-A736-4024-B7C0-AEACA7C473D3}" srcOrd="3" destOrd="0" presId="urn:microsoft.com/office/officeart/2005/8/layout/vList4#1"/>
    <dgm:cxn modelId="{3C008F87-C276-4EB3-B033-4D0723DA5576}" type="presParOf" srcId="{AAE0CEAA-47D3-4DE0-8DC5-040EDA7D9F89}" destId="{9CE221AB-5AD3-4A05-ACA4-29DE7135F50D}" srcOrd="4" destOrd="0" presId="urn:microsoft.com/office/officeart/2005/8/layout/vList4#1"/>
    <dgm:cxn modelId="{0146C62F-9B03-4B87-8DA1-85CF1747D75B}" type="presParOf" srcId="{9CE221AB-5AD3-4A05-ACA4-29DE7135F50D}" destId="{15B9E406-D588-4EAC-8F25-99CA5D32AD2D}" srcOrd="0" destOrd="0" presId="urn:microsoft.com/office/officeart/2005/8/layout/vList4#1"/>
    <dgm:cxn modelId="{7F08224A-14EA-4EE8-BD4C-9045AACAED85}" type="presParOf" srcId="{9CE221AB-5AD3-4A05-ACA4-29DE7135F50D}" destId="{A9A9B5AF-EACD-49F3-939A-B3F28E692748}" srcOrd="1" destOrd="0" presId="urn:microsoft.com/office/officeart/2005/8/layout/vList4#1"/>
    <dgm:cxn modelId="{A49B9884-9915-480E-890A-8AA6A90CEEE7}" type="presParOf" srcId="{9CE221AB-5AD3-4A05-ACA4-29DE7135F50D}" destId="{A81D1E73-0B15-409B-BC07-7DE82656948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916F-1E22-4F69-AFE9-8002A04FBA28}">
      <dsp:nvSpPr>
        <dsp:cNvPr id="0" name=""/>
        <dsp:cNvSpPr/>
      </dsp:nvSpPr>
      <dsp:spPr>
        <a:xfrm>
          <a:off x="0" y="0"/>
          <a:ext cx="6096000" cy="1269999"/>
        </a:xfrm>
        <a:prstGeom prst="roundRect">
          <a:avLst>
            <a:gd name="adj" fmla="val 10000"/>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Must be disclosed</a:t>
          </a:r>
          <a:endParaRPr lang="en-US" sz="2700" kern="1200" dirty="0"/>
        </a:p>
      </dsp:txBody>
      <dsp:txXfrm>
        <a:off x="1346200" y="0"/>
        <a:ext cx="4749800" cy="1269999"/>
      </dsp:txXfrm>
    </dsp:sp>
    <dsp:sp modelId="{5F3994DF-57A1-4CFD-AF0E-33AC3FA74655}">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23DA0-6F9E-4F9C-8706-39D063B98D63}">
      <dsp:nvSpPr>
        <dsp:cNvPr id="0" name=""/>
        <dsp:cNvSpPr/>
      </dsp:nvSpPr>
      <dsp:spPr>
        <a:xfrm>
          <a:off x="0" y="1396999"/>
          <a:ext cx="6096000" cy="1269999"/>
        </a:xfrm>
        <a:prstGeom prst="roundRect">
          <a:avLst>
            <a:gd name="adj" fmla="val 10000"/>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Confidential</a:t>
          </a:r>
          <a:endParaRPr lang="en-US" sz="2700" kern="1200" dirty="0"/>
        </a:p>
      </dsp:txBody>
      <dsp:txXfrm>
        <a:off x="1346200" y="1396999"/>
        <a:ext cx="4749800" cy="1269999"/>
      </dsp:txXfrm>
    </dsp:sp>
    <dsp:sp modelId="{A2933B7B-7C62-4D94-9C35-B03F7B82EC2C}">
      <dsp:nvSpPr>
        <dsp:cNvPr id="0" name=""/>
        <dsp:cNvSpPr/>
      </dsp:nvSpPr>
      <dsp:spPr>
        <a:xfrm>
          <a:off x="126999" y="1523999"/>
          <a:ext cx="1219200" cy="1015999"/>
        </a:xfrm>
        <a:prstGeom prst="roundRect">
          <a:avLst>
            <a:gd name="adj" fmla="val 10000"/>
          </a:avLst>
        </a:prstGeom>
        <a:blipFill rotWithShape="0">
          <a:blip xmlns:r="http://schemas.openxmlformats.org/officeDocument/2006/relationships" r:embed="rId2"/>
          <a:stretch>
            <a:fillRect/>
          </a:stretch>
        </a:blip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9E406-D588-4EAC-8F25-99CA5D32AD2D}">
      <dsp:nvSpPr>
        <dsp:cNvPr id="0" name=""/>
        <dsp:cNvSpPr/>
      </dsp:nvSpPr>
      <dsp:spPr>
        <a:xfrm>
          <a:off x="0" y="2793999"/>
          <a:ext cx="6096000" cy="1269999"/>
        </a:xfrm>
        <a:prstGeom prst="roundRect">
          <a:avLst>
            <a:gd name="adj" fmla="val 10000"/>
          </a:avLst>
        </a:prstGeom>
        <a:solidFill>
          <a:schemeClr val="lt1">
            <a:hueOff val="0"/>
            <a:satOff val="0"/>
            <a:lumOff val="0"/>
            <a:alphaOff val="0"/>
          </a:schemeClr>
        </a:solid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Released at the discretion of the public agency</a:t>
          </a:r>
          <a:endParaRPr lang="en-US" sz="2700" kern="1200" dirty="0"/>
        </a:p>
      </dsp:txBody>
      <dsp:txXfrm>
        <a:off x="1346200" y="2793999"/>
        <a:ext cx="4749800" cy="1269999"/>
      </dsp:txXfrm>
    </dsp:sp>
    <dsp:sp modelId="{A9A9B5AF-EACD-49F3-939A-B3F28E692748}">
      <dsp:nvSpPr>
        <dsp:cNvPr id="0" name=""/>
        <dsp:cNvSpPr/>
      </dsp:nvSpPr>
      <dsp:spPr>
        <a:xfrm>
          <a:off x="126999" y="2920999"/>
          <a:ext cx="1219200" cy="1015999"/>
        </a:xfrm>
        <a:prstGeom prst="roundRect">
          <a:avLst>
            <a:gd name="adj" fmla="val 10000"/>
          </a:avLst>
        </a:prstGeom>
        <a:blipFill rotWithShape="0">
          <a:blip xmlns:r="http://schemas.openxmlformats.org/officeDocument/2006/relationships" r:embed="rId3"/>
          <a:stretch>
            <a:fillRect/>
          </a:stretch>
        </a:blipFill>
        <a:ln w="425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4F27C-763D-436A-8F97-40423AB6FC9D}" type="datetimeFigureOut">
              <a:rPr lang="en-US" smtClean="0"/>
              <a:pPr/>
              <a:t>5/30/2014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A14E3-8832-47C7-877B-866643A3C840}" type="slidenum">
              <a:rPr lang="en-US" smtClean="0"/>
              <a:pPr/>
              <a:t>‹#›</a:t>
            </a:fld>
            <a:endParaRPr lang="en-US"/>
          </a:p>
        </p:txBody>
      </p:sp>
    </p:spTree>
    <p:extLst>
      <p:ext uri="{BB962C8B-B14F-4D97-AF65-F5344CB8AC3E}">
        <p14:creationId xmlns:p14="http://schemas.microsoft.com/office/powerpoint/2010/main" val="187551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7BF70-F89A-4450-833F-4AF16886CDC7}" type="datetimeFigureOut">
              <a:rPr lang="en-US" smtClean="0"/>
              <a:pPr/>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F7B16-0D14-429C-A419-C3C9B6BA4420}" type="slidenum">
              <a:rPr lang="en-US" smtClean="0"/>
              <a:pPr/>
              <a:t>‹#›</a:t>
            </a:fld>
            <a:endParaRPr lang="en-US"/>
          </a:p>
        </p:txBody>
      </p:sp>
    </p:spTree>
    <p:extLst>
      <p:ext uri="{BB962C8B-B14F-4D97-AF65-F5344CB8AC3E}">
        <p14:creationId xmlns:p14="http://schemas.microsoft.com/office/powerpoint/2010/main" val="170994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C810F-9E7C-4EFD-A4F5-EB9065A3312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10</a:t>
            </a:fld>
            <a:endParaRPr lang="en-US"/>
          </a:p>
        </p:txBody>
      </p:sp>
    </p:spTree>
    <p:extLst>
      <p:ext uri="{BB962C8B-B14F-4D97-AF65-F5344CB8AC3E}">
        <p14:creationId xmlns:p14="http://schemas.microsoft.com/office/powerpoint/2010/main" val="371514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010395-8C02-4141-B5BC-3ACED58F28AC}"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a:t>
            </a:fld>
            <a:endParaRPr lang="en-US"/>
          </a:p>
        </p:txBody>
      </p:sp>
    </p:spTree>
    <p:extLst>
      <p:ext uri="{BB962C8B-B14F-4D97-AF65-F5344CB8AC3E}">
        <p14:creationId xmlns:p14="http://schemas.microsoft.com/office/powerpoint/2010/main" val="298942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20</a:t>
            </a:fld>
            <a:endParaRPr lang="en-US"/>
          </a:p>
        </p:txBody>
      </p:sp>
    </p:spTree>
    <p:extLst>
      <p:ext uri="{BB962C8B-B14F-4D97-AF65-F5344CB8AC3E}">
        <p14:creationId xmlns:p14="http://schemas.microsoft.com/office/powerpoint/2010/main" val="3478356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005DAB-1C18-48B4-A43B-0794F822464C}"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7AAD3-AD4C-49B2-A4E6-3CCC7018DD8A}"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3</a:t>
            </a:fld>
            <a:endParaRPr lang="en-US"/>
          </a:p>
        </p:txBody>
      </p:sp>
    </p:spTree>
    <p:extLst>
      <p:ext uri="{BB962C8B-B14F-4D97-AF65-F5344CB8AC3E}">
        <p14:creationId xmlns:p14="http://schemas.microsoft.com/office/powerpoint/2010/main" val="305119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6</a:t>
            </a:fld>
            <a:endParaRPr lang="en-US"/>
          </a:p>
        </p:txBody>
      </p:sp>
    </p:spTree>
    <p:extLst>
      <p:ext uri="{BB962C8B-B14F-4D97-AF65-F5344CB8AC3E}">
        <p14:creationId xmlns:p14="http://schemas.microsoft.com/office/powerpoint/2010/main" val="15430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9</a:t>
            </a:fld>
            <a:endParaRPr lang="en-US"/>
          </a:p>
        </p:txBody>
      </p:sp>
    </p:spTree>
    <p:extLst>
      <p:ext uri="{BB962C8B-B14F-4D97-AF65-F5344CB8AC3E}">
        <p14:creationId xmlns:p14="http://schemas.microsoft.com/office/powerpoint/2010/main" val="317410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752601"/>
            <a:ext cx="7239000" cy="1447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1804F84E-DAFC-41C2-B461-73D8EEF7C8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699CB88-5E1A-4FAC-892A-60949ACB1F6F}" type="datetimeFigureOut">
              <a:rPr lang="en-US" smtClean="0"/>
              <a:pPr/>
              <a:t>5/30/2014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smtClean="0"/>
              <a:t>Click to edit Master title style</a:t>
            </a:r>
            <a:endParaRPr lang="en-US"/>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63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smtClean="0"/>
              <a:t>Click to edit Master title style</a:t>
            </a:r>
            <a:endParaRPr lang="en-US"/>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635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75" r:id="rId3"/>
    <p:sldLayoutId id="2147483676" r:id="rId4"/>
    <p:sldLayoutId id="2147483677" r:id="rId5"/>
  </p:sldLayoutIdLst>
  <p:txStyles>
    <p:titleStyle>
      <a:lvl1pPr algn="ctr" defTabSz="914400" rtl="0" eaLnBrk="1" latinLnBrk="0" hangingPunct="1">
        <a:spcBef>
          <a:spcPct val="0"/>
        </a:spcBef>
        <a:buNone/>
        <a:defRPr sz="4400"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914400" rtl="0" eaLnBrk="1" latinLnBrk="0" hangingPunct="1">
        <a:spcBef>
          <a:spcPct val="0"/>
        </a:spcBef>
        <a:buNone/>
        <a:defRPr sz="4400"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spcBef>
          <a:spcPct val="0"/>
        </a:spcBef>
        <a:buNone/>
        <a:defRPr sz="3600" b="1" kern="1200">
          <a:solidFill>
            <a:srgbClr val="2F3D57"/>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0" y="2027237"/>
            <a:ext cx="6096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371600" y="503237"/>
            <a:ext cx="7467600"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defTabSz="914400" rtl="0" eaLnBrk="1" latinLnBrk="0" hangingPunct="1">
        <a:spcBef>
          <a:spcPct val="0"/>
        </a:spcBef>
        <a:buNone/>
        <a:defRPr sz="3600" b="1"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5/30/2014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0" y="838200"/>
            <a:ext cx="9220200" cy="1846659"/>
          </a:xfrm>
        </p:spPr>
        <p:txBody>
          <a:bodyPr vert="horz" wrap="square" lIns="91440" tIns="45720" rIns="91440" bIns="45720" numCol="1" anchorCtr="0" compatLnSpc="1">
            <a:prstTxWarp prst="textNoShape">
              <a:avLst/>
            </a:prstTxWarp>
            <a:spAutoFit/>
          </a:bodyPr>
          <a:lstStyle/>
          <a:p>
            <a:pPr algn="ctr"/>
            <a:r>
              <a:rPr lang="en-US" b="1"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Public Access Laws in Indiana</a:t>
            </a:r>
            <a:r>
              <a:rPr lang="en-US" b="1" dirty="0" smtClean="0">
                <a:solidFill>
                  <a:schemeClr val="bg1">
                    <a:lumMod val="95000"/>
                  </a:schemeClr>
                </a:solidFill>
                <a:effectLst/>
                <a:latin typeface="News Gothic MT Pro"/>
              </a:rPr>
              <a:t/>
            </a:r>
            <a:br>
              <a:rPr lang="en-US" b="1" dirty="0" smtClean="0">
                <a:solidFill>
                  <a:schemeClr val="bg1">
                    <a:lumMod val="95000"/>
                  </a:schemeClr>
                </a:solidFill>
                <a:effectLst/>
                <a:latin typeface="News Gothic MT Pro"/>
              </a:rPr>
            </a:br>
            <a:endParaRPr lang="en-US" sz="2400" b="1" dirty="0" smtClean="0">
              <a:solidFill>
                <a:schemeClr val="bg1">
                  <a:lumMod val="95000"/>
                </a:schemeClr>
              </a:solidFill>
              <a:effectLst/>
              <a:latin typeface="News Gothic MT Pro"/>
            </a:endParaRPr>
          </a:p>
        </p:txBody>
      </p:sp>
      <p:sp>
        <p:nvSpPr>
          <p:cNvPr id="11" name="Rectangle 10"/>
          <p:cNvSpPr>
            <a:spLocks noChangeArrowheads="1"/>
          </p:cNvSpPr>
          <p:nvPr/>
        </p:nvSpPr>
        <p:spPr bwMode="auto">
          <a:xfrm>
            <a:off x="2057400" y="4114800"/>
            <a:ext cx="5562600" cy="707886"/>
          </a:xfrm>
          <a:prstGeom prst="rect">
            <a:avLst/>
          </a:prstGeom>
          <a:noFill/>
          <a:ln w="9525">
            <a:noFill/>
            <a:miter lim="800000"/>
            <a:headEnd/>
            <a:tailEnd/>
          </a:ln>
        </p:spPr>
        <p:txBody>
          <a:bodyPr wrap="square">
            <a:spAutoFit/>
          </a:bodyPr>
          <a:lstStyle/>
          <a:p>
            <a:pPr algn="ctr"/>
            <a:r>
              <a:rPr lang="en-US" sz="2000" b="1" dirty="0" smtClean="0">
                <a:latin typeface="Calibri" pitchFamily="34" charset="0"/>
              </a:rPr>
              <a:t>Presented by</a:t>
            </a:r>
            <a:endParaRPr lang="en-US" sz="2000" b="1" i="1" dirty="0" smtClean="0">
              <a:latin typeface="Calibri" pitchFamily="34" charset="0"/>
            </a:endParaRPr>
          </a:p>
          <a:p>
            <a:pPr algn="ctr"/>
            <a:r>
              <a:rPr lang="en-US" sz="2000" b="1" dirty="0" smtClean="0">
                <a:latin typeface="Calibri" pitchFamily="34" charset="0"/>
              </a:rPr>
              <a:t>Luke Britt, Indiana Public Access Counselor</a:t>
            </a:r>
          </a:p>
        </p:txBody>
      </p:sp>
    </p:spTree>
    <p:custDataLst>
      <p:tags r:id="rId1"/>
    </p:custDataLst>
    <p:extLst>
      <p:ext uri="{BB962C8B-B14F-4D97-AF65-F5344CB8AC3E}">
        <p14:creationId xmlns:p14="http://schemas.microsoft.com/office/powerpoint/2010/main" val="3187638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ntage-paper-scroll.jpg"/>
          <p:cNvPicPr>
            <a:picLocks noChangeAspect="1"/>
          </p:cNvPicPr>
          <p:nvPr/>
        </p:nvPicPr>
        <p:blipFill>
          <a:blip r:embed="rId3" cstate="print"/>
          <a:stretch>
            <a:fillRect/>
          </a:stretch>
        </p:blipFill>
        <p:spPr>
          <a:xfrm>
            <a:off x="1981200" y="1447800"/>
            <a:ext cx="5114914" cy="3892967"/>
          </a:xfrm>
          <a:prstGeom prst="rect">
            <a:avLst/>
          </a:prstGeom>
          <a:ln w="6350">
            <a:solidFill>
              <a:schemeClr val="tx1"/>
            </a:solidFill>
          </a:ln>
        </p:spPr>
      </p:pic>
      <p:sp>
        <p:nvSpPr>
          <p:cNvPr id="12290" name="Title 1"/>
          <p:cNvSpPr>
            <a:spLocks noGrp="1"/>
          </p:cNvSpPr>
          <p:nvPr>
            <p:ph type="title"/>
          </p:nvPr>
        </p:nvSpPr>
        <p:spPr>
          <a:xfrm>
            <a:off x="0" y="0"/>
            <a:ext cx="9144000" cy="1143000"/>
          </a:xfrm>
        </p:spPr>
        <p:txBody>
          <a:bodyPr>
            <a:normAutofit/>
          </a:bodyPr>
          <a:lstStyle/>
          <a:p>
            <a:pPr algn="ct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Executive Session Public Notice</a:t>
            </a:r>
          </a:p>
        </p:txBody>
      </p:sp>
      <p:sp>
        <p:nvSpPr>
          <p:cNvPr id="12291" name="Content Placeholder 2"/>
          <p:cNvSpPr>
            <a:spLocks noGrp="1"/>
          </p:cNvSpPr>
          <p:nvPr>
            <p:ph idx="1"/>
          </p:nvPr>
        </p:nvSpPr>
        <p:spPr>
          <a:xfrm>
            <a:off x="2209800" y="2133600"/>
            <a:ext cx="3810000" cy="2667000"/>
          </a:xfrm>
        </p:spPr>
        <p:txBody>
          <a:bodyPr>
            <a:normAutofit fontScale="70000" lnSpcReduction="20000"/>
          </a:bodyPr>
          <a:lstStyle/>
          <a:p>
            <a:pPr algn="ctr">
              <a:buFont typeface="Wingdings" pitchFamily="2" charset="2"/>
              <a:buNone/>
            </a:pPr>
            <a:r>
              <a:rPr lang="en-US" sz="2000" dirty="0" smtClean="0">
                <a:latin typeface="News Gothic MT Pro"/>
              </a:rPr>
              <a:t>Notice of Executive Session</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Xavier Town Council Executive Session</a:t>
            </a:r>
          </a:p>
          <a:p>
            <a:pPr algn="ctr">
              <a:buFont typeface="Wingdings" pitchFamily="2" charset="2"/>
              <a:buNone/>
            </a:pPr>
            <a:r>
              <a:rPr lang="en-US" sz="2000" dirty="0" smtClean="0">
                <a:latin typeface="News Gothic MT Pro"/>
              </a:rPr>
              <a:t>Wednesday, November 16, 2011</a:t>
            </a:r>
          </a:p>
          <a:p>
            <a:pPr algn="ctr">
              <a:buFont typeface="Wingdings" pitchFamily="2" charset="2"/>
              <a:buNone/>
            </a:pPr>
            <a:r>
              <a:rPr lang="en-US" sz="2000" dirty="0" smtClean="0">
                <a:latin typeface="News Gothic MT Pro"/>
              </a:rPr>
              <a:t>5:00 p.m.</a:t>
            </a:r>
          </a:p>
          <a:p>
            <a:pPr algn="ctr">
              <a:buFont typeface="Wingdings" pitchFamily="2" charset="2"/>
              <a:buNone/>
            </a:pPr>
            <a:r>
              <a:rPr lang="en-US" sz="2000" dirty="0" smtClean="0">
                <a:latin typeface="News Gothic MT Pro"/>
              </a:rPr>
              <a:t>City Hall, Room 104</a:t>
            </a:r>
          </a:p>
          <a:p>
            <a:pPr algn="ctr">
              <a:buFont typeface="Wingdings" pitchFamily="2" charset="2"/>
              <a:buNone/>
            </a:pPr>
            <a:r>
              <a:rPr lang="en-US" sz="2000" dirty="0" smtClean="0">
                <a:latin typeface="News Gothic MT Pro"/>
              </a:rPr>
              <a:t>123 Main Street Xavier, Indiana </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The Council will meet to discuss a job performance of an individual employee as authorized under </a:t>
            </a:r>
          </a:p>
          <a:p>
            <a:pPr algn="ctr">
              <a:buFont typeface="Wingdings" pitchFamily="2" charset="2"/>
              <a:buNone/>
            </a:pPr>
            <a:r>
              <a:rPr lang="en-US" sz="2000" dirty="0" smtClean="0">
                <a:latin typeface="News Gothic MT Pro"/>
              </a:rPr>
              <a:t>I.C. 5-14-1.5-6.1(b)(9)</a:t>
            </a:r>
          </a:p>
          <a:p>
            <a:pPr algn="ctr">
              <a:buFont typeface="Wingdings" pitchFamily="2" charset="2"/>
              <a:buNone/>
            </a:pPr>
            <a:endParaRPr lang="en-US" dirty="0" smtClean="0">
              <a:latin typeface="News Gothic MT Pro"/>
            </a:endParaRPr>
          </a:p>
        </p:txBody>
      </p:sp>
      <p:sp>
        <p:nvSpPr>
          <p:cNvPr id="12292" name="Slide Number Placeholder 3"/>
          <p:cNvSpPr>
            <a:spLocks noGrp="1"/>
          </p:cNvSpPr>
          <p:nvPr>
            <p:ph type="sldNum" sz="quarter" idx="12"/>
          </p:nvPr>
        </p:nvSpPr>
        <p:spPr>
          <a:xfrm>
            <a:off x="6553200" y="6248400"/>
            <a:ext cx="2133600" cy="457200"/>
          </a:xfrm>
          <a:prstGeom prst="rect">
            <a:avLst/>
          </a:prstGeom>
          <a:noFill/>
        </p:spPr>
        <p:txBody>
          <a:bodyPr/>
          <a:lstStyle/>
          <a:p>
            <a:fld id="{C07D8584-652F-4994-862F-980845136853}" type="slidenum">
              <a:rPr lang="en-US" smtClean="0"/>
              <a:pPr/>
              <a:t>10</a:t>
            </a:fld>
            <a:endParaRPr lang="en-US" smtClean="0"/>
          </a:p>
        </p:txBody>
      </p:sp>
    </p:spTree>
    <p:extLst>
      <p:ext uri="{BB962C8B-B14F-4D97-AF65-F5344CB8AC3E}">
        <p14:creationId xmlns:p14="http://schemas.microsoft.com/office/powerpoint/2010/main" val="252453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533400"/>
            <a:ext cx="9144000" cy="584775"/>
          </a:xfrm>
        </p:spPr>
        <p:txBody>
          <a:bodyPr/>
          <a:lstStyle/>
          <a:p>
            <a:r>
              <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rPr>
              <a:t>Meetings under the ODL</a:t>
            </a:r>
          </a:p>
        </p:txBody>
      </p:sp>
      <p:sp>
        <p:nvSpPr>
          <p:cNvPr id="5123" name="Rectangle 3"/>
          <p:cNvSpPr>
            <a:spLocks noGrp="1" noChangeArrowheads="1"/>
          </p:cNvSpPr>
          <p:nvPr>
            <p:ph type="body" idx="1"/>
          </p:nvPr>
        </p:nvSpPr>
        <p:spPr>
          <a:xfrm>
            <a:off x="609600" y="1752600"/>
            <a:ext cx="8260080" cy="4800600"/>
          </a:xfrm>
        </p:spPr>
        <p:txBody>
          <a:bodyPr/>
          <a:lstStyle/>
          <a:p>
            <a:pPr>
              <a:buNone/>
            </a:pPr>
            <a:r>
              <a:rPr lang="en-US" dirty="0">
                <a:latin typeface="News Gothic MT Pro"/>
              </a:rPr>
              <a:t>No right to speak under ODL unless some other statute requires it (i.e. public hearings)</a:t>
            </a:r>
          </a:p>
          <a:p>
            <a:pPr>
              <a:buNone/>
            </a:pPr>
            <a:endParaRPr lang="en-US" dirty="0" smtClean="0">
              <a:latin typeface="News Gothic MT Pro"/>
            </a:endParaRPr>
          </a:p>
          <a:p>
            <a:pPr>
              <a:buNone/>
            </a:pPr>
            <a:r>
              <a:rPr lang="en-US" dirty="0" smtClean="0">
                <a:latin typeface="News Gothic MT Pro"/>
              </a:rPr>
              <a:t>Minutes/Memoranda (Draft copies)</a:t>
            </a:r>
          </a:p>
          <a:p>
            <a:pPr>
              <a:buNone/>
            </a:pPr>
            <a:endParaRPr lang="en-US" dirty="0" smtClean="0">
              <a:latin typeface="News Gothic MT Pro"/>
            </a:endParaRPr>
          </a:p>
          <a:p>
            <a:pPr>
              <a:buNone/>
            </a:pPr>
            <a:r>
              <a:rPr lang="en-US" dirty="0" smtClean="0">
                <a:latin typeface="News Gothic MT Pro"/>
              </a:rPr>
              <a:t>Electronic Meetings of State Agencies</a:t>
            </a:r>
          </a:p>
          <a:p>
            <a:endParaRPr lang="en-US" dirty="0">
              <a:latin typeface="News Gothic MT Pro"/>
            </a:endParaRPr>
          </a:p>
        </p:txBody>
      </p:sp>
    </p:spTree>
    <p:custDataLst>
      <p:tags r:id="rId1"/>
    </p:custDataLst>
    <p:extLst>
      <p:ext uri="{BB962C8B-B14F-4D97-AF65-F5344CB8AC3E}">
        <p14:creationId xmlns:p14="http://schemas.microsoft.com/office/powerpoint/2010/main" val="234058880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1077218"/>
          </a:xfrm>
        </p:spPr>
        <p:txBody>
          <a:bodyPr/>
          <a:lstStyle/>
          <a:p>
            <a:pPr algn="ctr" fontAlgn="auto">
              <a:spcAft>
                <a:spcPts val="0"/>
              </a:spcAft>
              <a:defRPr/>
            </a:pP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Access to Public Records Act </a:t>
            </a:r>
            <a:b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b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(APRA)</a:t>
            </a:r>
            <a:endPar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10" name="Freeform 9"/>
          <p:cNvSpPr/>
          <p:nvPr/>
        </p:nvSpPr>
        <p:spPr>
          <a:xfrm>
            <a:off x="609600" y="2133600"/>
            <a:ext cx="7864475" cy="3630377"/>
          </a:xfrm>
          <a:custGeom>
            <a:avLst/>
            <a:gdLst>
              <a:gd name="connsiteX0" fmla="*/ 264324 w 1585912"/>
              <a:gd name="connsiteY0" fmla="*/ 0 h 5947487"/>
              <a:gd name="connsiteX1" fmla="*/ 1321588 w 1585912"/>
              <a:gd name="connsiteY1" fmla="*/ 0 h 5947487"/>
              <a:gd name="connsiteX2" fmla="*/ 1508493 w 1585912"/>
              <a:gd name="connsiteY2" fmla="*/ 77419 h 5947487"/>
              <a:gd name="connsiteX3" fmla="*/ 1585911 w 1585912"/>
              <a:gd name="connsiteY3" fmla="*/ 264324 h 5947487"/>
              <a:gd name="connsiteX4" fmla="*/ 1585912 w 1585912"/>
              <a:gd name="connsiteY4" fmla="*/ 5947487 h 5947487"/>
              <a:gd name="connsiteX5" fmla="*/ 1585912 w 1585912"/>
              <a:gd name="connsiteY5" fmla="*/ 5947487 h 5947487"/>
              <a:gd name="connsiteX6" fmla="*/ 1585912 w 1585912"/>
              <a:gd name="connsiteY6" fmla="*/ 5947487 h 5947487"/>
              <a:gd name="connsiteX7" fmla="*/ 0 w 1585912"/>
              <a:gd name="connsiteY7" fmla="*/ 5947487 h 5947487"/>
              <a:gd name="connsiteX8" fmla="*/ 0 w 1585912"/>
              <a:gd name="connsiteY8" fmla="*/ 5947487 h 5947487"/>
              <a:gd name="connsiteX9" fmla="*/ 0 w 1585912"/>
              <a:gd name="connsiteY9" fmla="*/ 5947487 h 5947487"/>
              <a:gd name="connsiteX10" fmla="*/ 0 w 1585912"/>
              <a:gd name="connsiteY10" fmla="*/ 264324 h 5947487"/>
              <a:gd name="connsiteX11" fmla="*/ 77419 w 1585912"/>
              <a:gd name="connsiteY11" fmla="*/ 77419 h 5947487"/>
              <a:gd name="connsiteX12" fmla="*/ 264324 w 1585912"/>
              <a:gd name="connsiteY12" fmla="*/ 1 h 5947487"/>
              <a:gd name="connsiteX13" fmla="*/ 264324 w 1585912"/>
              <a:gd name="connsiteY13" fmla="*/ 0 h 59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2" h="5947487">
                <a:moveTo>
                  <a:pt x="1585912" y="991269"/>
                </a:moveTo>
                <a:lnTo>
                  <a:pt x="1585912" y="4956218"/>
                </a:lnTo>
                <a:cubicBezTo>
                  <a:pt x="1585912" y="5219118"/>
                  <a:pt x="1578486" y="5471251"/>
                  <a:pt x="1565268" y="5657149"/>
                </a:cubicBezTo>
                <a:cubicBezTo>
                  <a:pt x="1552050" y="5843046"/>
                  <a:pt x="1534122" y="5947485"/>
                  <a:pt x="1515429" y="5947481"/>
                </a:cubicBezTo>
                <a:cubicBezTo>
                  <a:pt x="1010286" y="5947481"/>
                  <a:pt x="505143" y="5947485"/>
                  <a:pt x="0" y="5947485"/>
                </a:cubicBezTo>
                <a:lnTo>
                  <a:pt x="0" y="5947485"/>
                </a:lnTo>
                <a:lnTo>
                  <a:pt x="0" y="5947485"/>
                </a:lnTo>
                <a:lnTo>
                  <a:pt x="0" y="2"/>
                </a:lnTo>
                <a:lnTo>
                  <a:pt x="0" y="2"/>
                </a:lnTo>
                <a:lnTo>
                  <a:pt x="0" y="2"/>
                </a:lnTo>
                <a:lnTo>
                  <a:pt x="1515429" y="2"/>
                </a:lnTo>
                <a:cubicBezTo>
                  <a:pt x="1534122" y="2"/>
                  <a:pt x="1552050" y="104441"/>
                  <a:pt x="1565268" y="290338"/>
                </a:cubicBezTo>
                <a:cubicBezTo>
                  <a:pt x="1578486" y="476236"/>
                  <a:pt x="1585912" y="728369"/>
                  <a:pt x="1585912" y="991269"/>
                </a:cubicBezTo>
                <a:lnTo>
                  <a:pt x="1585912" y="991269"/>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7151" tIns="105993" rIns="134568" bIns="105994" spcCol="1270" anchor="ctr">
            <a:spAutoFit/>
          </a:bodyPr>
          <a:lstStyle/>
          <a:p>
            <a:pPr marL="114300" fontAlgn="auto">
              <a:spcBef>
                <a:spcPts val="0"/>
              </a:spcBef>
              <a:spcAft>
                <a:spcPts val="1200"/>
              </a:spcAft>
              <a:defRPr/>
            </a:pPr>
            <a:r>
              <a:rPr lang="en-US" sz="1600" dirty="0">
                <a:latin typeface="News Gothic MT Pro"/>
              </a:rPr>
              <a:t>A fundamental philosophy of the American constitutional form of representative government is that government is the servant of the people and not their master. </a:t>
            </a:r>
          </a:p>
          <a:p>
            <a:pPr marL="114300" fontAlgn="auto">
              <a:spcBef>
                <a:spcPts val="0"/>
              </a:spcBef>
              <a:spcAft>
                <a:spcPts val="1200"/>
              </a:spcAft>
              <a:defRPr/>
            </a:pPr>
            <a:r>
              <a:rPr lang="en-US" sz="1600" dirty="0">
                <a:latin typeface="News Gothic MT Pro"/>
              </a:rPr>
              <a:t>Accordingly, it is the public policy of the state that all persons are entitled to full and complete information regarding the affairs of government and the official acts of those who represent them as public officials and employees. </a:t>
            </a:r>
          </a:p>
          <a:p>
            <a:pPr marL="114300" fontAlgn="auto">
              <a:spcBef>
                <a:spcPts val="0"/>
              </a:spcBef>
              <a:spcAft>
                <a:spcPts val="1200"/>
              </a:spcAft>
              <a:defRPr/>
            </a:pPr>
            <a:r>
              <a:rPr lang="en-US" sz="1600" dirty="0">
                <a:latin typeface="News Gothic MT Pro"/>
              </a:rPr>
              <a:t>Providing persons with the information is an essential function of a representative government and an integral part of the routine duties of public officials and employees, whose duty it is to provide the information. </a:t>
            </a:r>
          </a:p>
          <a:p>
            <a:pPr marL="114300" fontAlgn="auto">
              <a:spcBef>
                <a:spcPts val="0"/>
              </a:spcBef>
              <a:spcAft>
                <a:spcPts val="1200"/>
              </a:spcAft>
              <a:defRPr/>
            </a:pPr>
            <a:r>
              <a:rPr lang="en-US" sz="1600" dirty="0">
                <a:latin typeface="News Gothic MT Pro"/>
              </a:rPr>
              <a:t>This chapter shall be liberally construed to implement this policy and place the burden of proof for the nondisclosure of a public record on the public agency that would deny access to the record and not on the person seeking to inspect and copy the record.”</a:t>
            </a:r>
          </a:p>
        </p:txBody>
      </p:sp>
      <p:sp>
        <p:nvSpPr>
          <p:cNvPr id="19" name="Freeform 18"/>
          <p:cNvSpPr/>
          <p:nvPr/>
        </p:nvSpPr>
        <p:spPr>
          <a:xfrm>
            <a:off x="1497013" y="1344001"/>
            <a:ext cx="5132387" cy="789599"/>
          </a:xfrm>
          <a:custGeom>
            <a:avLst/>
            <a:gdLst>
              <a:gd name="connsiteX0" fmla="*/ 264324 w 1585912"/>
              <a:gd name="connsiteY0" fmla="*/ 0 h 5947487"/>
              <a:gd name="connsiteX1" fmla="*/ 1321588 w 1585912"/>
              <a:gd name="connsiteY1" fmla="*/ 0 h 5947487"/>
              <a:gd name="connsiteX2" fmla="*/ 1508493 w 1585912"/>
              <a:gd name="connsiteY2" fmla="*/ 77419 h 5947487"/>
              <a:gd name="connsiteX3" fmla="*/ 1585911 w 1585912"/>
              <a:gd name="connsiteY3" fmla="*/ 264324 h 5947487"/>
              <a:gd name="connsiteX4" fmla="*/ 1585912 w 1585912"/>
              <a:gd name="connsiteY4" fmla="*/ 5947487 h 5947487"/>
              <a:gd name="connsiteX5" fmla="*/ 1585912 w 1585912"/>
              <a:gd name="connsiteY5" fmla="*/ 5947487 h 5947487"/>
              <a:gd name="connsiteX6" fmla="*/ 1585912 w 1585912"/>
              <a:gd name="connsiteY6" fmla="*/ 5947487 h 5947487"/>
              <a:gd name="connsiteX7" fmla="*/ 0 w 1585912"/>
              <a:gd name="connsiteY7" fmla="*/ 5947487 h 5947487"/>
              <a:gd name="connsiteX8" fmla="*/ 0 w 1585912"/>
              <a:gd name="connsiteY8" fmla="*/ 5947487 h 5947487"/>
              <a:gd name="connsiteX9" fmla="*/ 0 w 1585912"/>
              <a:gd name="connsiteY9" fmla="*/ 5947487 h 5947487"/>
              <a:gd name="connsiteX10" fmla="*/ 0 w 1585912"/>
              <a:gd name="connsiteY10" fmla="*/ 264324 h 5947487"/>
              <a:gd name="connsiteX11" fmla="*/ 77419 w 1585912"/>
              <a:gd name="connsiteY11" fmla="*/ 77419 h 5947487"/>
              <a:gd name="connsiteX12" fmla="*/ 264324 w 1585912"/>
              <a:gd name="connsiteY12" fmla="*/ 1 h 5947487"/>
              <a:gd name="connsiteX13" fmla="*/ 264324 w 1585912"/>
              <a:gd name="connsiteY13" fmla="*/ 0 h 59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2" h="5947487">
                <a:moveTo>
                  <a:pt x="1585912" y="991269"/>
                </a:moveTo>
                <a:lnTo>
                  <a:pt x="1585912" y="4956218"/>
                </a:lnTo>
                <a:cubicBezTo>
                  <a:pt x="1585912" y="5219118"/>
                  <a:pt x="1578486" y="5471251"/>
                  <a:pt x="1565268" y="5657149"/>
                </a:cubicBezTo>
                <a:cubicBezTo>
                  <a:pt x="1552050" y="5843046"/>
                  <a:pt x="1534122" y="5947485"/>
                  <a:pt x="1515429" y="5947481"/>
                </a:cubicBezTo>
                <a:cubicBezTo>
                  <a:pt x="1010286" y="5947481"/>
                  <a:pt x="505143" y="5947485"/>
                  <a:pt x="0" y="5947485"/>
                </a:cubicBezTo>
                <a:lnTo>
                  <a:pt x="0" y="5947485"/>
                </a:lnTo>
                <a:lnTo>
                  <a:pt x="0" y="5947485"/>
                </a:lnTo>
                <a:lnTo>
                  <a:pt x="0" y="2"/>
                </a:lnTo>
                <a:lnTo>
                  <a:pt x="0" y="2"/>
                </a:lnTo>
                <a:lnTo>
                  <a:pt x="0" y="2"/>
                </a:lnTo>
                <a:lnTo>
                  <a:pt x="1515429" y="2"/>
                </a:lnTo>
                <a:cubicBezTo>
                  <a:pt x="1534122" y="2"/>
                  <a:pt x="1552050" y="104441"/>
                  <a:pt x="1565268" y="290338"/>
                </a:cubicBezTo>
                <a:cubicBezTo>
                  <a:pt x="1578486" y="476236"/>
                  <a:pt x="1585912" y="728369"/>
                  <a:pt x="1585912" y="991269"/>
                </a:cubicBezTo>
                <a:lnTo>
                  <a:pt x="1585912" y="991269"/>
                </a:lnTo>
                <a:close/>
              </a:path>
            </a:pathLst>
          </a:custGeom>
          <a:noFill/>
          <a:ln w="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57151" tIns="105993" rIns="134568" bIns="105994" spcCol="1270" anchor="ctr">
            <a:spAutoFit/>
          </a:bodyPr>
          <a:lstStyle/>
          <a:p>
            <a:pPr marL="342900" lvl="1" indent="-228600" defTabSz="1422400" fontAlgn="auto">
              <a:spcBef>
                <a:spcPts val="0"/>
              </a:spcBef>
              <a:spcAft>
                <a:spcPts val="600"/>
              </a:spcAft>
              <a:buFontTx/>
              <a:buChar char="••"/>
              <a:defRPr/>
            </a:pPr>
            <a:r>
              <a:rPr lang="en-US" dirty="0">
                <a:latin typeface="News Gothic MT Pro"/>
              </a:rPr>
              <a:t>Indiana Code § 5-14-3-1 through 5-14-3-10</a:t>
            </a:r>
          </a:p>
          <a:p>
            <a:pPr marL="342900" lvl="1" indent="-228600" defTabSz="1422400" fontAlgn="auto">
              <a:lnSpc>
                <a:spcPct val="80000"/>
              </a:lnSpc>
              <a:spcBef>
                <a:spcPts val="0"/>
              </a:spcBef>
              <a:spcAft>
                <a:spcPts val="600"/>
              </a:spcAft>
              <a:buFontTx/>
              <a:buChar char="••"/>
              <a:defRPr/>
            </a:pPr>
            <a:r>
              <a:rPr lang="en-US" dirty="0">
                <a:latin typeface="News Gothic MT Pro"/>
              </a:rPr>
              <a:t>Enacted in 1983 (“APRA”)</a:t>
            </a:r>
            <a:endParaRPr lang="en-US" b="1" dirty="0">
              <a:latin typeface="News Gothic MT Pro"/>
            </a:endParaRPr>
          </a:p>
        </p:txBody>
      </p:sp>
    </p:spTree>
    <p:custDataLst>
      <p:tags r:id="rId1"/>
    </p:custDataLst>
    <p:extLst>
      <p:ext uri="{BB962C8B-B14F-4D97-AF65-F5344CB8AC3E}">
        <p14:creationId xmlns:p14="http://schemas.microsoft.com/office/powerpoint/2010/main" val="8435866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9067800" cy="584775"/>
          </a:xfrm>
          <a:noFill/>
        </p:spPr>
        <p:txBody>
          <a:bodyPr/>
          <a:lstStyle/>
          <a:p>
            <a:pPr fontAlgn="auto">
              <a:spcAft>
                <a:spcPts val="0"/>
              </a:spcAft>
              <a:defRPr/>
            </a:pP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What is a public record</a:t>
            </a:r>
            <a:endPar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11" name="PublicRecord"/>
          <p:cNvSpPr/>
          <p:nvPr/>
        </p:nvSpPr>
        <p:spPr>
          <a:xfrm>
            <a:off x="533400" y="1828800"/>
            <a:ext cx="7924800" cy="3422650"/>
          </a:xfrm>
          <a:custGeom>
            <a:avLst/>
            <a:gdLst>
              <a:gd name="connsiteX0" fmla="*/ 0 w 7924785"/>
              <a:gd name="connsiteY0" fmla="*/ 570368 h 3422139"/>
              <a:gd name="connsiteX1" fmla="*/ 167058 w 7924785"/>
              <a:gd name="connsiteY1" fmla="*/ 167057 h 3422139"/>
              <a:gd name="connsiteX2" fmla="*/ 570369 w 7924785"/>
              <a:gd name="connsiteY2" fmla="*/ 1 h 3422139"/>
              <a:gd name="connsiteX3" fmla="*/ 7354417 w 7924785"/>
              <a:gd name="connsiteY3" fmla="*/ 0 h 3422139"/>
              <a:gd name="connsiteX4" fmla="*/ 7757728 w 7924785"/>
              <a:gd name="connsiteY4" fmla="*/ 167058 h 3422139"/>
              <a:gd name="connsiteX5" fmla="*/ 7924784 w 7924785"/>
              <a:gd name="connsiteY5" fmla="*/ 570369 h 3422139"/>
              <a:gd name="connsiteX6" fmla="*/ 7924785 w 7924785"/>
              <a:gd name="connsiteY6" fmla="*/ 2851771 h 3422139"/>
              <a:gd name="connsiteX7" fmla="*/ 7757728 w 7924785"/>
              <a:gd name="connsiteY7" fmla="*/ 3255082 h 3422139"/>
              <a:gd name="connsiteX8" fmla="*/ 7354417 w 7924785"/>
              <a:gd name="connsiteY8" fmla="*/ 3422139 h 3422139"/>
              <a:gd name="connsiteX9" fmla="*/ 570368 w 7924785"/>
              <a:gd name="connsiteY9" fmla="*/ 3422139 h 3422139"/>
              <a:gd name="connsiteX10" fmla="*/ 167057 w 7924785"/>
              <a:gd name="connsiteY10" fmla="*/ 3255082 h 3422139"/>
              <a:gd name="connsiteX11" fmla="*/ 0 w 7924785"/>
              <a:gd name="connsiteY11" fmla="*/ 2851771 h 3422139"/>
              <a:gd name="connsiteX12" fmla="*/ 0 w 7924785"/>
              <a:gd name="connsiteY12" fmla="*/ 570368 h 34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785" h="3422139">
                <a:moveTo>
                  <a:pt x="0" y="570368"/>
                </a:moveTo>
                <a:cubicBezTo>
                  <a:pt x="0" y="419097"/>
                  <a:pt x="60093" y="274022"/>
                  <a:pt x="167058" y="167057"/>
                </a:cubicBezTo>
                <a:cubicBezTo>
                  <a:pt x="274023" y="60092"/>
                  <a:pt x="419098" y="0"/>
                  <a:pt x="570369" y="1"/>
                </a:cubicBezTo>
                <a:lnTo>
                  <a:pt x="7354417" y="0"/>
                </a:lnTo>
                <a:cubicBezTo>
                  <a:pt x="7505688" y="0"/>
                  <a:pt x="7650763" y="60093"/>
                  <a:pt x="7757728" y="167058"/>
                </a:cubicBezTo>
                <a:cubicBezTo>
                  <a:pt x="7864693" y="274023"/>
                  <a:pt x="7924785" y="419098"/>
                  <a:pt x="7924784" y="570369"/>
                </a:cubicBezTo>
                <a:cubicBezTo>
                  <a:pt x="7924784" y="1330836"/>
                  <a:pt x="7924785" y="2091304"/>
                  <a:pt x="7924785" y="2851771"/>
                </a:cubicBezTo>
                <a:cubicBezTo>
                  <a:pt x="7924785" y="3003042"/>
                  <a:pt x="7864693" y="3148117"/>
                  <a:pt x="7757728" y="3255082"/>
                </a:cubicBezTo>
                <a:cubicBezTo>
                  <a:pt x="7650763" y="3362047"/>
                  <a:pt x="7505688" y="3422139"/>
                  <a:pt x="7354417" y="3422139"/>
                </a:cubicBezTo>
                <a:lnTo>
                  <a:pt x="570368" y="3422139"/>
                </a:lnTo>
                <a:cubicBezTo>
                  <a:pt x="419097" y="3422139"/>
                  <a:pt x="274022" y="3362047"/>
                  <a:pt x="167057" y="3255082"/>
                </a:cubicBezTo>
                <a:cubicBezTo>
                  <a:pt x="60092" y="3148117"/>
                  <a:pt x="0" y="3003042"/>
                  <a:pt x="0" y="2851771"/>
                </a:cubicBezTo>
                <a:lnTo>
                  <a:pt x="0" y="570368"/>
                </a:lnTo>
                <a:close/>
              </a:path>
            </a:pathLst>
          </a:custGeom>
          <a:noFill/>
          <a:ln>
            <a:noFill/>
          </a:ln>
        </p:spPr>
        <p:style>
          <a:lnRef idx="2">
            <a:schemeClr val="accent2"/>
          </a:lnRef>
          <a:fillRef idx="1">
            <a:schemeClr val="lt1"/>
          </a:fillRef>
          <a:effectRef idx="0">
            <a:schemeClr val="accent2"/>
          </a:effectRef>
          <a:fontRef idx="minor">
            <a:schemeClr val="dk1"/>
          </a:fontRef>
        </p:style>
        <p:txBody>
          <a:bodyPr lIns="258495" tIns="258495" rIns="258495" bIns="258495" spcCol="1270" anchor="ctr"/>
          <a:lstStyle/>
          <a:p>
            <a:pPr algn="just" defTabSz="1066800" fontAlgn="auto">
              <a:lnSpc>
                <a:spcPct val="90000"/>
              </a:lnSpc>
              <a:spcAft>
                <a:spcPct val="35000"/>
              </a:spcAft>
              <a:defRPr/>
            </a:pPr>
            <a:r>
              <a:rPr lang="en-US" sz="2400" dirty="0">
                <a:latin typeface="News Gothic MT Pro"/>
              </a:rPr>
              <a:t>“Public record” means any writing, paper, report, study, map, photograph, book, card, tape recording, or other material that is created, received, retained, maintained, or filed by or with a public agency and which is generated on paper, paper substitutes, photographic media, chemically based media, magnetic or machine readable media, electronically stored data, or any other material, regardless of form or characteristics. </a:t>
            </a:r>
          </a:p>
          <a:p>
            <a:pPr algn="r" defTabSz="1066800" fontAlgn="auto">
              <a:lnSpc>
                <a:spcPct val="90000"/>
              </a:lnSpc>
              <a:spcAft>
                <a:spcPct val="35000"/>
              </a:spcAft>
              <a:defRPr/>
            </a:pPr>
            <a:r>
              <a:rPr lang="en-US" sz="2200" dirty="0">
                <a:latin typeface="News Gothic MT Pro"/>
              </a:rPr>
              <a:t>Indiana Code § 5-14-3-2(n)</a:t>
            </a:r>
          </a:p>
        </p:txBody>
      </p:sp>
    </p:spTree>
    <p:custDataLst>
      <p:tags r:id="rId1"/>
    </p:custDataLst>
    <p:extLst>
      <p:ext uri="{BB962C8B-B14F-4D97-AF65-F5344CB8AC3E}">
        <p14:creationId xmlns:p14="http://schemas.microsoft.com/office/powerpoint/2010/main" val="7112127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bwMode="auto">
          <a:xfrm>
            <a:off x="838200" y="533400"/>
            <a:ext cx="9098280" cy="584775"/>
          </a:xfrm>
        </p:spPr>
        <p:txBody>
          <a:bodyPr vert="horz" wrap="square" lIns="91440" tIns="45720" rIns="91440" bIns="45720" numCol="1" anchorCtr="0" compatLnSpc="1">
            <a:prstTxWarp prst="textNoShape">
              <a:avLst/>
            </a:prstTxWarp>
          </a:bodyPr>
          <a:lstStyle/>
          <a:p>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Responding to APRA Requests</a:t>
            </a:r>
          </a:p>
        </p:txBody>
      </p:sp>
      <p:sp>
        <p:nvSpPr>
          <p:cNvPr id="8" name="Freeform 7"/>
          <p:cNvSpPr/>
          <p:nvPr/>
        </p:nvSpPr>
        <p:spPr>
          <a:xfrm>
            <a:off x="533401" y="1343849"/>
            <a:ext cx="8077200" cy="646331"/>
          </a:xfrm>
          <a:custGeom>
            <a:avLst/>
            <a:gdLst>
              <a:gd name="connsiteX0" fmla="*/ 0 w 2522703"/>
              <a:gd name="connsiteY0" fmla="*/ 0 h 2125536"/>
              <a:gd name="connsiteX1" fmla="*/ 2522703 w 2522703"/>
              <a:gd name="connsiteY1" fmla="*/ 0 h 2125536"/>
              <a:gd name="connsiteX2" fmla="*/ 2522703 w 2522703"/>
              <a:gd name="connsiteY2" fmla="*/ 2125536 h 2125536"/>
              <a:gd name="connsiteX3" fmla="*/ 0 w 2522703"/>
              <a:gd name="connsiteY3" fmla="*/ 2125536 h 2125536"/>
              <a:gd name="connsiteX4" fmla="*/ 0 w 2522703"/>
              <a:gd name="connsiteY4" fmla="*/ 0 h 2125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03" h="2125536">
                <a:moveTo>
                  <a:pt x="0" y="0"/>
                </a:moveTo>
                <a:lnTo>
                  <a:pt x="2522703" y="0"/>
                </a:lnTo>
                <a:lnTo>
                  <a:pt x="2522703" y="2125536"/>
                </a:lnTo>
                <a:lnTo>
                  <a:pt x="0" y="2125536"/>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28016" tIns="73152" rIns="128016" bIns="73152" spcCol="1270" anchor="ctr">
            <a:spAutoFit/>
          </a:bodyPr>
          <a:lstStyle/>
          <a:p>
            <a:pPr algn="ctr" defTabSz="800100" fontAlgn="auto">
              <a:lnSpc>
                <a:spcPct val="90000"/>
              </a:lnSpc>
              <a:spcAft>
                <a:spcPct val="35000"/>
              </a:spcAft>
              <a:defRPr/>
            </a:pPr>
            <a:r>
              <a:rPr lang="en-US" dirty="0">
                <a:solidFill>
                  <a:schemeClr val="tx1"/>
                </a:solidFill>
                <a:latin typeface="News Gothic MT Pro"/>
              </a:rPr>
              <a:t>Time frames for responding to APRA Requests depends on the manner in which the public agency receives the request.</a:t>
            </a:r>
          </a:p>
        </p:txBody>
      </p:sp>
      <p:sp>
        <p:nvSpPr>
          <p:cNvPr id="10" name="Freeform 9"/>
          <p:cNvSpPr/>
          <p:nvPr/>
        </p:nvSpPr>
        <p:spPr>
          <a:xfrm>
            <a:off x="838200" y="2057400"/>
            <a:ext cx="1981200" cy="364202"/>
          </a:xfrm>
          <a:custGeom>
            <a:avLst/>
            <a:gdLst>
              <a:gd name="connsiteX0" fmla="*/ 0 w 4929019"/>
              <a:gd name="connsiteY0" fmla="*/ 0 h 893292"/>
              <a:gd name="connsiteX1" fmla="*/ 4929019 w 4929019"/>
              <a:gd name="connsiteY1" fmla="*/ 0 h 893292"/>
              <a:gd name="connsiteX2" fmla="*/ 4929019 w 4929019"/>
              <a:gd name="connsiteY2" fmla="*/ 893292 h 893292"/>
              <a:gd name="connsiteX3" fmla="*/ 0 w 4929019"/>
              <a:gd name="connsiteY3" fmla="*/ 893292 h 893292"/>
              <a:gd name="connsiteX4" fmla="*/ 0 w 4929019"/>
              <a:gd name="connsiteY4" fmla="*/ 0 h 89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019" h="893292">
                <a:moveTo>
                  <a:pt x="0" y="0"/>
                </a:moveTo>
                <a:lnTo>
                  <a:pt x="4929019" y="0"/>
                </a:lnTo>
                <a:lnTo>
                  <a:pt x="4929019" y="893292"/>
                </a:lnTo>
                <a:lnTo>
                  <a:pt x="0" y="893292"/>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9568" tIns="56896" rIns="99568" bIns="56896" spcCol="1270" anchor="ctr">
            <a:spAutoFit/>
          </a:bodyPr>
          <a:lstStyle/>
          <a:p>
            <a:pPr defTabSz="622300" fontAlgn="auto">
              <a:lnSpc>
                <a:spcPct val="90000"/>
              </a:lnSpc>
              <a:spcAft>
                <a:spcPct val="35000"/>
              </a:spcAft>
              <a:defRPr/>
            </a:pPr>
            <a:r>
              <a:rPr lang="en-US" dirty="0">
                <a:solidFill>
                  <a:schemeClr val="tx1"/>
                </a:solidFill>
                <a:latin typeface="News Gothic MT Pro"/>
              </a:rPr>
              <a:t>IC </a:t>
            </a:r>
            <a:r>
              <a:rPr lang="en-US" dirty="0" smtClean="0">
                <a:solidFill>
                  <a:schemeClr val="tx1"/>
                </a:solidFill>
                <a:latin typeface="News Gothic MT Pro"/>
              </a:rPr>
              <a:t>5-14-3-9:</a:t>
            </a:r>
            <a:endParaRPr lang="en-US" dirty="0">
              <a:solidFill>
                <a:schemeClr val="tx1"/>
              </a:solidFill>
              <a:latin typeface="News Gothic MT Pro"/>
            </a:endParaRPr>
          </a:p>
        </p:txBody>
      </p:sp>
      <p:sp>
        <p:nvSpPr>
          <p:cNvPr id="11" name="Freeform 10"/>
          <p:cNvSpPr/>
          <p:nvPr/>
        </p:nvSpPr>
        <p:spPr>
          <a:xfrm>
            <a:off x="762000" y="2514600"/>
            <a:ext cx="6553200" cy="2490682"/>
          </a:xfrm>
          <a:custGeom>
            <a:avLst/>
            <a:gdLst>
              <a:gd name="connsiteX0" fmla="*/ 0 w 4929019"/>
              <a:gd name="connsiteY0" fmla="*/ 0 h 2635200"/>
              <a:gd name="connsiteX1" fmla="*/ 4929019 w 4929019"/>
              <a:gd name="connsiteY1" fmla="*/ 0 h 2635200"/>
              <a:gd name="connsiteX2" fmla="*/ 4929019 w 4929019"/>
              <a:gd name="connsiteY2" fmla="*/ 2635200 h 2635200"/>
              <a:gd name="connsiteX3" fmla="*/ 0 w 4929019"/>
              <a:gd name="connsiteY3" fmla="*/ 2635200 h 2635200"/>
              <a:gd name="connsiteX4" fmla="*/ 0 w 4929019"/>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019" h="2635200">
                <a:moveTo>
                  <a:pt x="0" y="0"/>
                </a:moveTo>
                <a:lnTo>
                  <a:pt x="4929019" y="0"/>
                </a:lnTo>
                <a:lnTo>
                  <a:pt x="4929019" y="2635200"/>
                </a:lnTo>
                <a:lnTo>
                  <a:pt x="0" y="263520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74676" tIns="74676" rIns="99568" bIns="112014" spcCol="1270">
            <a:spAutoFit/>
          </a:bodyPr>
          <a:lstStyle/>
          <a:p>
            <a:pPr marL="225425" lvl="1" indent="-225425" defTabSz="622300" fontAlgn="auto">
              <a:lnSpc>
                <a:spcPct val="90000"/>
              </a:lnSpc>
              <a:spcAft>
                <a:spcPts val="1200"/>
              </a:spcAft>
              <a:buSzPct val="100000"/>
              <a:buFont typeface="Arial" pitchFamily="34" charset="0"/>
              <a:buChar char="•"/>
              <a:defRPr/>
            </a:pPr>
            <a:r>
              <a:rPr lang="en-US" sz="1600" dirty="0">
                <a:latin typeface="News Gothic MT Pro"/>
              </a:rPr>
              <a:t>If </a:t>
            </a:r>
            <a:r>
              <a:rPr lang="en-US" sz="1600" dirty="0" smtClean="0">
                <a:latin typeface="News Gothic MT Pro"/>
              </a:rPr>
              <a:t>requestor </a:t>
            </a:r>
            <a:r>
              <a:rPr lang="en-US" sz="1600" dirty="0">
                <a:latin typeface="News Gothic MT Pro"/>
              </a:rPr>
              <a:t>is </a:t>
            </a:r>
            <a:r>
              <a:rPr lang="en-US" sz="1600" b="1" dirty="0">
                <a:latin typeface="News Gothic MT Pro"/>
              </a:rPr>
              <a:t>physically present</a:t>
            </a:r>
            <a:r>
              <a:rPr lang="en-US" sz="1600" dirty="0">
                <a:latin typeface="News Gothic MT Pro"/>
              </a:rPr>
              <a:t> in the office of the agency, makes the request by </a:t>
            </a:r>
            <a:r>
              <a:rPr lang="en-US" sz="1600" b="1" dirty="0">
                <a:latin typeface="News Gothic MT Pro"/>
              </a:rPr>
              <a:t>telephone</a:t>
            </a:r>
            <a:r>
              <a:rPr lang="en-US" sz="1600" dirty="0">
                <a:latin typeface="News Gothic MT Pro"/>
              </a:rPr>
              <a:t>, or requests </a:t>
            </a:r>
            <a:r>
              <a:rPr lang="en-US" sz="1600" b="1" dirty="0">
                <a:latin typeface="News Gothic MT Pro"/>
              </a:rPr>
              <a:t>enhanced access</a:t>
            </a:r>
            <a:r>
              <a:rPr lang="en-US" sz="1600" dirty="0">
                <a:latin typeface="News Gothic MT Pro"/>
              </a:rPr>
              <a:t> to a </a:t>
            </a:r>
            <a:r>
              <a:rPr lang="en-US" sz="1600" dirty="0" smtClean="0">
                <a:latin typeface="News Gothic MT Pro"/>
              </a:rPr>
              <a:t>document, </a:t>
            </a:r>
            <a:r>
              <a:rPr lang="en-US" sz="1600" dirty="0">
                <a:latin typeface="News Gothic MT Pro"/>
              </a:rPr>
              <a:t>the agency has twenty-four (24) hours to </a:t>
            </a:r>
            <a:r>
              <a:rPr lang="en-US" sz="1600" dirty="0" smtClean="0">
                <a:latin typeface="News Gothic MT Pro"/>
              </a:rPr>
              <a:t>respond </a:t>
            </a:r>
            <a:r>
              <a:rPr lang="en-US" sz="1600" b="1" i="1" dirty="0" smtClean="0">
                <a:latin typeface="News Gothic MT Pro"/>
              </a:rPr>
              <a:t>(enhanced </a:t>
            </a:r>
            <a:r>
              <a:rPr lang="en-US" sz="1600" b="1" i="1" dirty="0">
                <a:latin typeface="News Gothic MT Pro"/>
              </a:rPr>
              <a:t>access=on disk or through remote computer</a:t>
            </a:r>
            <a:r>
              <a:rPr lang="en-US" sz="1600" b="1" i="1" dirty="0" smtClean="0">
                <a:latin typeface="News Gothic MT Pro"/>
              </a:rPr>
              <a:t>).</a:t>
            </a:r>
            <a:endParaRPr lang="en-US" sz="1600" b="1" i="1" dirty="0">
              <a:latin typeface="News Gothic MT Pro"/>
            </a:endParaRPr>
          </a:p>
          <a:p>
            <a:pPr marL="225425" lvl="1" indent="-225425" defTabSz="622300" fontAlgn="auto">
              <a:lnSpc>
                <a:spcPct val="90000"/>
              </a:lnSpc>
              <a:spcAft>
                <a:spcPts val="1200"/>
              </a:spcAft>
              <a:buSzPct val="100000"/>
              <a:buFont typeface="Arial" pitchFamily="34" charset="0"/>
              <a:buChar char="•"/>
              <a:defRPr/>
            </a:pPr>
            <a:r>
              <a:rPr lang="en-US" sz="1600" dirty="0">
                <a:latin typeface="News Gothic MT Pro"/>
              </a:rPr>
              <a:t>If the request is made by </a:t>
            </a:r>
            <a:r>
              <a:rPr lang="en-US" sz="1600" b="1" dirty="0">
                <a:latin typeface="News Gothic MT Pro"/>
              </a:rPr>
              <a:t>mail or by facsimile</a:t>
            </a:r>
            <a:r>
              <a:rPr lang="en-US" sz="1600" dirty="0">
                <a:latin typeface="News Gothic MT Pro"/>
              </a:rPr>
              <a:t> the public agency has 7 days from the date the public agency received the request to respond.</a:t>
            </a:r>
            <a:endParaRPr lang="en-US" sz="1600" b="1" i="1" dirty="0">
              <a:latin typeface="News Gothic MT Pro"/>
            </a:endParaRPr>
          </a:p>
          <a:p>
            <a:pPr marL="225425" lvl="1" indent="-225425" defTabSz="622300" fontAlgn="auto">
              <a:lnSpc>
                <a:spcPct val="90000"/>
              </a:lnSpc>
              <a:spcAft>
                <a:spcPts val="1200"/>
              </a:spcAft>
              <a:buSzPct val="100000"/>
              <a:buFont typeface="Arial" pitchFamily="34" charset="0"/>
              <a:buChar char="•"/>
              <a:defRPr/>
            </a:pPr>
            <a:r>
              <a:rPr lang="en-US" sz="1600" dirty="0">
                <a:latin typeface="News Gothic MT Pro"/>
              </a:rPr>
              <a:t>Important:   Production of documents is not required in these time frames, but within a reasonable time.</a:t>
            </a:r>
          </a:p>
        </p:txBody>
      </p:sp>
    </p:spTree>
    <p:custDataLst>
      <p:tags r:id="rId1"/>
    </p:custDataLst>
    <p:extLst>
      <p:ext uri="{BB962C8B-B14F-4D97-AF65-F5344CB8AC3E}">
        <p14:creationId xmlns:p14="http://schemas.microsoft.com/office/powerpoint/2010/main" val="995261247"/>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9098280" cy="584775"/>
          </a:xfrm>
        </p:spPr>
        <p:txBody>
          <a:bodyPr/>
          <a:lstStyle/>
          <a:p>
            <a:pPr fontAlgn="auto">
              <a:spcAft>
                <a:spcPts val="0"/>
              </a:spcAft>
              <a:defRPr/>
            </a:pP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Reasonable Period of Time </a:t>
            </a:r>
            <a:endPar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55298" name="Content Placeholder 1"/>
          <p:cNvSpPr>
            <a:spLocks noGrp="1"/>
          </p:cNvSpPr>
          <p:nvPr>
            <p:ph type="body" idx="1"/>
          </p:nvPr>
        </p:nvSpPr>
        <p:spPr>
          <a:xfrm>
            <a:off x="762000" y="1219200"/>
            <a:ext cx="7467600" cy="4624343"/>
          </a:xfrm>
        </p:spPr>
        <p:txBody>
          <a:bodyPr wrap="square">
            <a:spAutoFit/>
          </a:bodyPr>
          <a:lstStyle/>
          <a:p>
            <a:pPr>
              <a:buNone/>
            </a:pPr>
            <a:r>
              <a:rPr lang="en-US" sz="2400" dirty="0" smtClean="0">
                <a:latin typeface="News Gothic MT Pro"/>
              </a:rPr>
              <a:t>All records must be provided within a “reasonable period of time” after the request is received</a:t>
            </a:r>
          </a:p>
          <a:p>
            <a:pPr>
              <a:buNone/>
            </a:pPr>
            <a:endParaRPr lang="en-US" sz="2400" dirty="0" smtClean="0">
              <a:latin typeface="News Gothic MT Pro"/>
            </a:endParaRPr>
          </a:p>
          <a:p>
            <a:pPr>
              <a:buNone/>
            </a:pPr>
            <a:r>
              <a:rPr lang="en-US" sz="2400" dirty="0" smtClean="0">
                <a:latin typeface="News Gothic MT Pro"/>
              </a:rPr>
              <a:t>Factors considered:</a:t>
            </a:r>
          </a:p>
          <a:p>
            <a:pPr lvl="2">
              <a:buNone/>
            </a:pPr>
            <a:r>
              <a:rPr lang="en-US" sz="1800" dirty="0" smtClean="0">
                <a:latin typeface="News Gothic MT Pro"/>
              </a:rPr>
              <a:t>How broad is the request</a:t>
            </a:r>
          </a:p>
          <a:p>
            <a:pPr lvl="2">
              <a:buNone/>
            </a:pPr>
            <a:r>
              <a:rPr lang="en-US" sz="1800" dirty="0" smtClean="0">
                <a:latin typeface="News Gothic MT Pro"/>
              </a:rPr>
              <a:t>Where are the records located</a:t>
            </a:r>
          </a:p>
          <a:p>
            <a:pPr lvl="2">
              <a:buNone/>
            </a:pPr>
            <a:r>
              <a:rPr lang="en-US" sz="1800" dirty="0" smtClean="0">
                <a:latin typeface="News Gothic MT Pro"/>
              </a:rPr>
              <a:t>How much redaction is necessary</a:t>
            </a:r>
          </a:p>
          <a:p>
            <a:pPr lvl="2">
              <a:buNone/>
            </a:pPr>
            <a:r>
              <a:rPr lang="en-US" sz="1800" dirty="0" smtClean="0">
                <a:latin typeface="News Gothic MT Pro"/>
              </a:rPr>
              <a:t>Busy time at the agency</a:t>
            </a:r>
          </a:p>
          <a:p>
            <a:pPr lvl="2">
              <a:buNone/>
            </a:pPr>
            <a:r>
              <a:rPr lang="en-US" sz="1800" dirty="0" smtClean="0">
                <a:latin typeface="News Gothic MT Pro"/>
              </a:rPr>
              <a:t>Common sense factors</a:t>
            </a:r>
          </a:p>
          <a:p>
            <a:pPr lvl="2">
              <a:buNone/>
            </a:pPr>
            <a:endParaRPr lang="en-US" sz="1800" dirty="0" smtClean="0">
              <a:latin typeface="News Gothic MT Pro"/>
            </a:endParaRPr>
          </a:p>
          <a:p>
            <a:pPr>
              <a:buNone/>
            </a:pPr>
            <a:r>
              <a:rPr lang="en-US" sz="2400" dirty="0" smtClean="0">
                <a:latin typeface="News Gothic MT Pro"/>
              </a:rPr>
              <a:t>What I like to see:</a:t>
            </a:r>
          </a:p>
          <a:p>
            <a:pPr lvl="2">
              <a:buNone/>
            </a:pPr>
            <a:r>
              <a:rPr lang="en-US" sz="1800" dirty="0" smtClean="0">
                <a:latin typeface="News Gothic MT Pro"/>
              </a:rPr>
              <a:t>Communication – Status Updates</a:t>
            </a:r>
          </a:p>
          <a:p>
            <a:pPr lvl="2">
              <a:buNone/>
            </a:pPr>
            <a:r>
              <a:rPr lang="en-US" sz="1800" dirty="0" smtClean="0">
                <a:latin typeface="News Gothic MT Pro"/>
              </a:rPr>
              <a:t>Piecemeal disclosures</a:t>
            </a:r>
            <a:r>
              <a:rPr lang="en-US" sz="1800" i="1" dirty="0" smtClean="0">
                <a:latin typeface="News Gothic MT Pro"/>
              </a:rPr>
              <a:t> </a:t>
            </a:r>
          </a:p>
        </p:txBody>
      </p:sp>
      <p:pic>
        <p:nvPicPr>
          <p:cNvPr id="23554" name="Picture 2" descr="http://www.publicrecordschecks.com/images/img_background_check.jpg"/>
          <p:cNvPicPr>
            <a:picLocks noChangeAspect="1" noChangeArrowheads="1"/>
          </p:cNvPicPr>
          <p:nvPr/>
        </p:nvPicPr>
        <p:blipFill>
          <a:blip r:embed="rId3" cstate="print"/>
          <a:srcRect/>
          <a:stretch>
            <a:fillRect/>
          </a:stretch>
        </p:blipFill>
        <p:spPr bwMode="auto">
          <a:xfrm>
            <a:off x="5181600" y="2819400"/>
            <a:ext cx="3362325" cy="2324101"/>
          </a:xfrm>
          <a:prstGeom prst="rect">
            <a:avLst/>
          </a:prstGeom>
          <a:noFill/>
          <a:ln w="6350">
            <a:solidFill>
              <a:schemeClr val="tx1"/>
            </a:solidFill>
          </a:ln>
        </p:spPr>
      </p:pic>
    </p:spTree>
    <p:extLst>
      <p:ext uri="{BB962C8B-B14F-4D97-AF65-F5344CB8AC3E}">
        <p14:creationId xmlns:p14="http://schemas.microsoft.com/office/powerpoint/2010/main" val="1837797650"/>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0582"/>
            <a:ext cx="8458200" cy="1077218"/>
          </a:xfrm>
        </p:spPr>
        <p:txBody>
          <a:bodyPr/>
          <a:lstStyle/>
          <a:p>
            <a:pPr algn="ct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Three Categories of </a:t>
            </a:r>
            <a:b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b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Public Records</a:t>
            </a:r>
          </a:p>
        </p:txBody>
      </p:sp>
      <p:graphicFrame>
        <p:nvGraphicFramePr>
          <p:cNvPr id="4" name="Diagram 3"/>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760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457200"/>
            <a:ext cx="9097963" cy="646331"/>
          </a:xfrm>
        </p:spPr>
        <p:txBody>
          <a:bodyPr/>
          <a:lstStyle/>
          <a:p>
            <a:pPr fontAlgn="auto">
              <a:spcAft>
                <a:spcPts val="0"/>
              </a:spcAft>
              <a:defRPr/>
            </a:pP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Denials</a:t>
            </a:r>
            <a:r>
              <a:rPr lang="en-US" i="1" dirty="0" smtClean="0">
                <a:latin typeface="News Gothic MT Pro"/>
              </a:rPr>
              <a:t> </a:t>
            </a:r>
            <a:endParaRPr lang="en-US" i="1" dirty="0">
              <a:latin typeface="News Gothic MT Pro"/>
            </a:endParaRPr>
          </a:p>
        </p:txBody>
      </p:sp>
      <p:sp>
        <p:nvSpPr>
          <p:cNvPr id="9" name="Text Placeholder 8"/>
          <p:cNvSpPr>
            <a:spLocks noGrp="1"/>
          </p:cNvSpPr>
          <p:nvPr>
            <p:ph type="body" idx="1"/>
          </p:nvPr>
        </p:nvSpPr>
        <p:spPr>
          <a:xfrm>
            <a:off x="457200" y="1143000"/>
            <a:ext cx="8259762" cy="3462486"/>
          </a:xfrm>
        </p:spPr>
        <p:txBody>
          <a:bodyPr wrap="square">
            <a:spAutoFit/>
          </a:bodyPr>
          <a:lstStyle/>
          <a:p>
            <a:pPr marL="365760" indent="-283464" fontAlgn="auto">
              <a:lnSpc>
                <a:spcPct val="80000"/>
              </a:lnSpc>
              <a:spcAft>
                <a:spcPts val="0"/>
              </a:spcAft>
              <a:buClr>
                <a:schemeClr val="accent6">
                  <a:lumMod val="60000"/>
                  <a:lumOff val="40000"/>
                </a:schemeClr>
              </a:buClr>
              <a:buFont typeface="Wingdings 3" pitchFamily="18" charset="2"/>
              <a:buNone/>
              <a:defRPr/>
            </a:pPr>
            <a:r>
              <a:rPr lang="en-US" sz="2000" dirty="0" smtClean="0">
                <a:latin typeface="News Gothic MT Pro"/>
              </a:rPr>
              <a:t>IC §5-14-3-9 provides procedure for denying a request under the APRA</a:t>
            </a:r>
            <a:r>
              <a:rPr lang="en-US" sz="1600" dirty="0" smtClean="0">
                <a:latin typeface="News Gothic MT Pro"/>
              </a:rPr>
              <a:t>:</a:t>
            </a:r>
          </a:p>
          <a:p>
            <a:pPr marL="365760" indent="-283464" fontAlgn="auto">
              <a:lnSpc>
                <a:spcPct val="80000"/>
              </a:lnSpc>
              <a:spcBef>
                <a:spcPts val="1200"/>
              </a:spcBef>
              <a:spcAft>
                <a:spcPts val="0"/>
              </a:spcAft>
              <a:buClr>
                <a:schemeClr val="accent6">
                  <a:lumMod val="60000"/>
                  <a:lumOff val="40000"/>
                </a:schemeClr>
              </a:buClr>
              <a:buNone/>
              <a:defRPr/>
            </a:pPr>
            <a:r>
              <a:rPr lang="en-US" sz="1800" dirty="0" smtClean="0">
                <a:latin typeface="News Gothic MT Pro"/>
              </a:rPr>
              <a:t>If a request is made orally, the agency may deny the request orally.</a:t>
            </a:r>
          </a:p>
          <a:p>
            <a:pPr marL="365760" indent="-283464" fontAlgn="auto">
              <a:lnSpc>
                <a:spcPct val="80000"/>
              </a:lnSpc>
              <a:spcBef>
                <a:spcPts val="1200"/>
              </a:spcBef>
              <a:spcAft>
                <a:spcPts val="0"/>
              </a:spcAft>
              <a:buClr>
                <a:schemeClr val="accent6">
                  <a:lumMod val="60000"/>
                  <a:lumOff val="40000"/>
                </a:schemeClr>
              </a:buClr>
              <a:buNone/>
              <a:defRPr/>
            </a:pPr>
            <a:r>
              <a:rPr lang="en-US" sz="1800" dirty="0" smtClean="0">
                <a:latin typeface="News Gothic MT Pro"/>
              </a:rPr>
              <a:t>If request is made in writing, the agency may deny the request if the denial is in writing, the denial includes the specific exemption authorizing the withholding of all or part of the record, and the name and title/position of the person responsible for the denial.  </a:t>
            </a:r>
          </a:p>
          <a:p>
            <a:pPr marL="365760" indent="-283464" fontAlgn="auto">
              <a:lnSpc>
                <a:spcPct val="80000"/>
              </a:lnSpc>
              <a:spcBef>
                <a:spcPts val="1200"/>
              </a:spcBef>
              <a:spcAft>
                <a:spcPts val="0"/>
              </a:spcAft>
              <a:buClr>
                <a:schemeClr val="accent6">
                  <a:lumMod val="60000"/>
                  <a:lumOff val="40000"/>
                </a:schemeClr>
              </a:buClr>
              <a:buNone/>
              <a:defRPr/>
            </a:pPr>
            <a:r>
              <a:rPr lang="en-US" sz="1800" dirty="0" smtClean="0">
                <a:latin typeface="News Gothic MT Pro"/>
              </a:rPr>
              <a:t>Before the trial court, the burden is on the agency to demonstrate that the denial complied with the APRA.  The agency may not simply rely on a conclusory statement or affidavit.</a:t>
            </a:r>
          </a:p>
          <a:p>
            <a:pPr marL="365760" indent="-283464" fontAlgn="auto">
              <a:lnSpc>
                <a:spcPct val="80000"/>
              </a:lnSpc>
              <a:spcBef>
                <a:spcPts val="1200"/>
              </a:spcBef>
              <a:spcAft>
                <a:spcPts val="0"/>
              </a:spcAft>
              <a:buClr>
                <a:schemeClr val="accent6">
                  <a:lumMod val="60000"/>
                  <a:lumOff val="40000"/>
                </a:schemeClr>
              </a:buClr>
              <a:buNone/>
              <a:defRPr/>
            </a:pPr>
            <a:r>
              <a:rPr lang="en-US" sz="1800" dirty="0" smtClean="0">
                <a:latin typeface="News Gothic MT Pro"/>
              </a:rPr>
              <a:t>Court may review the records in-camera; the court shall review the records  if redaction of the record has occurred.  </a:t>
            </a:r>
          </a:p>
        </p:txBody>
      </p:sp>
    </p:spTree>
    <p:custDataLst>
      <p:tags r:id="rId1"/>
    </p:custDataLst>
    <p:extLst>
      <p:ext uri="{BB962C8B-B14F-4D97-AF65-F5344CB8AC3E}">
        <p14:creationId xmlns:p14="http://schemas.microsoft.com/office/powerpoint/2010/main" val="1573826405"/>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bwMode="auto">
          <a:xfrm>
            <a:off x="533400" y="457200"/>
            <a:ext cx="9098280" cy="584775"/>
          </a:xfrm>
        </p:spPr>
        <p:txBody>
          <a:bodyPr vert="horz" wrap="square" lIns="91440" tIns="45720" rIns="91440" bIns="45720" numCol="1" anchorCtr="0" compatLnSpc="1">
            <a:prstTxWarp prst="textNoShape">
              <a:avLst/>
            </a:prstTxWarp>
          </a:bodyPr>
          <a:lstStyle/>
          <a:p>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Confidential Public Records</a:t>
            </a:r>
          </a:p>
        </p:txBody>
      </p:sp>
      <p:sp>
        <p:nvSpPr>
          <p:cNvPr id="5" name="Freeform 4"/>
          <p:cNvSpPr/>
          <p:nvPr/>
        </p:nvSpPr>
        <p:spPr>
          <a:xfrm rot="21600000">
            <a:off x="1066800" y="1066801"/>
            <a:ext cx="7391400" cy="658812"/>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no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bIns="72391" spcCol="1270" anchor="ctr"/>
          <a:lstStyle/>
          <a:p>
            <a:pPr marL="91440" defTabSz="844550" fontAlgn="auto">
              <a:lnSpc>
                <a:spcPct val="90000"/>
              </a:lnSpc>
              <a:spcAft>
                <a:spcPct val="35000"/>
              </a:spcAft>
              <a:defRPr/>
            </a:pPr>
            <a:r>
              <a:rPr lang="en-US" sz="1900" dirty="0">
                <a:solidFill>
                  <a:schemeClr val="tx1"/>
                </a:solidFill>
                <a:latin typeface="Calibri" pitchFamily="34" charset="0"/>
              </a:rPr>
              <a:t>Those confidential by state statute or federal law (i.e. IC 4-6-9-4)</a:t>
            </a:r>
          </a:p>
        </p:txBody>
      </p:sp>
      <p:sp>
        <p:nvSpPr>
          <p:cNvPr id="8" name="Freeform 7"/>
          <p:cNvSpPr/>
          <p:nvPr/>
        </p:nvSpPr>
        <p:spPr>
          <a:xfrm rot="21600000">
            <a:off x="1066800" y="1922463"/>
            <a:ext cx="7391400" cy="658813"/>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no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8" bIns="72391" spcCol="1270" anchor="ctr"/>
          <a:lstStyle/>
          <a:p>
            <a:pPr marL="91440" defTabSz="844550" fontAlgn="auto">
              <a:lnSpc>
                <a:spcPct val="90000"/>
              </a:lnSpc>
              <a:spcAft>
                <a:spcPct val="35000"/>
              </a:spcAft>
              <a:defRPr/>
            </a:pPr>
            <a:r>
              <a:rPr lang="en-US" sz="1900" dirty="0">
                <a:solidFill>
                  <a:schemeClr val="tx1"/>
                </a:solidFill>
                <a:latin typeface="Calibri" pitchFamily="34" charset="0"/>
              </a:rPr>
              <a:t>Social Security Numbers contained in public records</a:t>
            </a:r>
          </a:p>
        </p:txBody>
      </p:sp>
      <p:sp>
        <p:nvSpPr>
          <p:cNvPr id="10" name="Freeform 9"/>
          <p:cNvSpPr/>
          <p:nvPr/>
        </p:nvSpPr>
        <p:spPr>
          <a:xfrm rot="21600000">
            <a:off x="1095375" y="2776538"/>
            <a:ext cx="7391400" cy="658813"/>
          </a:xfrm>
          <a:custGeom>
            <a:avLst/>
            <a:gdLst>
              <a:gd name="connsiteX0" fmla="*/ 0 w 7590793"/>
              <a:gd name="connsiteY0" fmla="*/ 0 h 658648"/>
              <a:gd name="connsiteX1" fmla="*/ 7261469 w 7590793"/>
              <a:gd name="connsiteY1" fmla="*/ 0 h 658648"/>
              <a:gd name="connsiteX2" fmla="*/ 7590793 w 7590793"/>
              <a:gd name="connsiteY2" fmla="*/ 329324 h 658648"/>
              <a:gd name="connsiteX3" fmla="*/ 7261469 w 7590793"/>
              <a:gd name="connsiteY3" fmla="*/ 658648 h 658648"/>
              <a:gd name="connsiteX4" fmla="*/ 0 w 7590793"/>
              <a:gd name="connsiteY4" fmla="*/ 658648 h 658648"/>
              <a:gd name="connsiteX5" fmla="*/ 0 w 7590793"/>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93" h="658648">
                <a:moveTo>
                  <a:pt x="7590793" y="658647"/>
                </a:moveTo>
                <a:lnTo>
                  <a:pt x="329324" y="658647"/>
                </a:lnTo>
                <a:lnTo>
                  <a:pt x="0" y="329324"/>
                </a:lnTo>
                <a:lnTo>
                  <a:pt x="329324" y="1"/>
                </a:lnTo>
                <a:lnTo>
                  <a:pt x="7590793" y="1"/>
                </a:lnTo>
                <a:lnTo>
                  <a:pt x="7590793" y="658647"/>
                </a:lnTo>
                <a:close/>
              </a:path>
            </a:pathLst>
          </a:custGeom>
          <a:no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8" bIns="72391" spcCol="1270" anchor="ctr"/>
          <a:lstStyle/>
          <a:p>
            <a:pPr marL="91440" defTabSz="844550" fontAlgn="auto">
              <a:lnSpc>
                <a:spcPct val="90000"/>
              </a:lnSpc>
              <a:spcAft>
                <a:spcPct val="35000"/>
              </a:spcAft>
              <a:defRPr/>
            </a:pPr>
            <a:r>
              <a:rPr lang="en-US" sz="1900" dirty="0">
                <a:solidFill>
                  <a:schemeClr val="tx1"/>
                </a:solidFill>
                <a:latin typeface="Calibri" pitchFamily="34" charset="0"/>
              </a:rPr>
              <a:t>Patient medical records unless the patient gives written consent</a:t>
            </a:r>
          </a:p>
        </p:txBody>
      </p:sp>
      <p:sp>
        <p:nvSpPr>
          <p:cNvPr id="12" name="Freeform 11"/>
          <p:cNvSpPr/>
          <p:nvPr/>
        </p:nvSpPr>
        <p:spPr>
          <a:xfrm rot="21600000">
            <a:off x="1095375" y="3632201"/>
            <a:ext cx="7391400" cy="658812"/>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no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8" bIns="72390" spcCol="1270" anchor="ctr"/>
          <a:lstStyle/>
          <a:p>
            <a:pPr marL="91440" defTabSz="844550" fontAlgn="auto">
              <a:lnSpc>
                <a:spcPct val="90000"/>
              </a:lnSpc>
              <a:spcAft>
                <a:spcPct val="35000"/>
              </a:spcAft>
              <a:defRPr/>
            </a:pPr>
            <a:r>
              <a:rPr lang="en-US" sz="1900" dirty="0">
                <a:solidFill>
                  <a:schemeClr val="tx1"/>
                </a:solidFill>
                <a:latin typeface="Calibri" pitchFamily="34" charset="0"/>
              </a:rPr>
              <a:t>Trade secret information</a:t>
            </a:r>
          </a:p>
        </p:txBody>
      </p:sp>
      <p:sp>
        <p:nvSpPr>
          <p:cNvPr id="14" name="Freeform 13"/>
          <p:cNvSpPr/>
          <p:nvPr/>
        </p:nvSpPr>
        <p:spPr>
          <a:xfrm rot="21600000">
            <a:off x="1095375" y="4487863"/>
            <a:ext cx="7391400" cy="658813"/>
          </a:xfrm>
          <a:custGeom>
            <a:avLst/>
            <a:gdLst>
              <a:gd name="connsiteX0" fmla="*/ 0 w 7590793"/>
              <a:gd name="connsiteY0" fmla="*/ 0 h 658648"/>
              <a:gd name="connsiteX1" fmla="*/ 7261469 w 7590793"/>
              <a:gd name="connsiteY1" fmla="*/ 0 h 658648"/>
              <a:gd name="connsiteX2" fmla="*/ 7590793 w 7590793"/>
              <a:gd name="connsiteY2" fmla="*/ 329324 h 658648"/>
              <a:gd name="connsiteX3" fmla="*/ 7261469 w 7590793"/>
              <a:gd name="connsiteY3" fmla="*/ 658648 h 658648"/>
              <a:gd name="connsiteX4" fmla="*/ 0 w 7590793"/>
              <a:gd name="connsiteY4" fmla="*/ 658648 h 658648"/>
              <a:gd name="connsiteX5" fmla="*/ 0 w 7590793"/>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93" h="658648">
                <a:moveTo>
                  <a:pt x="7590793" y="658647"/>
                </a:moveTo>
                <a:lnTo>
                  <a:pt x="329324" y="658647"/>
                </a:lnTo>
                <a:lnTo>
                  <a:pt x="0" y="329324"/>
                </a:lnTo>
                <a:lnTo>
                  <a:pt x="329324" y="1"/>
                </a:lnTo>
                <a:lnTo>
                  <a:pt x="7590793" y="1"/>
                </a:lnTo>
                <a:lnTo>
                  <a:pt x="7590793" y="658647"/>
                </a:lnTo>
                <a:close/>
              </a:path>
            </a:pathLst>
          </a:custGeom>
          <a:no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9" bIns="72390" spcCol="1270" anchor="ctr"/>
          <a:lstStyle/>
          <a:p>
            <a:pPr marL="91440" defTabSz="844550" fontAlgn="auto">
              <a:lnSpc>
                <a:spcPct val="90000"/>
              </a:lnSpc>
              <a:spcAft>
                <a:spcPct val="35000"/>
              </a:spcAft>
              <a:defRPr/>
            </a:pPr>
            <a:r>
              <a:rPr lang="en-US" sz="1900" dirty="0">
                <a:solidFill>
                  <a:schemeClr val="tx1"/>
                </a:solidFill>
                <a:latin typeface="Calibri" pitchFamily="34" charset="0"/>
              </a:rPr>
              <a:t>Certain foreclosure information</a:t>
            </a:r>
          </a:p>
        </p:txBody>
      </p:sp>
      <p:sp>
        <p:nvSpPr>
          <p:cNvPr id="16" name="Freeform 15"/>
          <p:cNvSpPr/>
          <p:nvPr/>
        </p:nvSpPr>
        <p:spPr>
          <a:xfrm rot="21600000">
            <a:off x="1036638" y="5343526"/>
            <a:ext cx="7448550" cy="658812"/>
          </a:xfrm>
          <a:custGeom>
            <a:avLst/>
            <a:gdLst>
              <a:gd name="connsiteX0" fmla="*/ 0 w 7649267"/>
              <a:gd name="connsiteY0" fmla="*/ 0 h 658648"/>
              <a:gd name="connsiteX1" fmla="*/ 7319943 w 7649267"/>
              <a:gd name="connsiteY1" fmla="*/ 0 h 658648"/>
              <a:gd name="connsiteX2" fmla="*/ 7649267 w 7649267"/>
              <a:gd name="connsiteY2" fmla="*/ 329324 h 658648"/>
              <a:gd name="connsiteX3" fmla="*/ 7319943 w 7649267"/>
              <a:gd name="connsiteY3" fmla="*/ 658648 h 658648"/>
              <a:gd name="connsiteX4" fmla="*/ 0 w 7649267"/>
              <a:gd name="connsiteY4" fmla="*/ 658648 h 658648"/>
              <a:gd name="connsiteX5" fmla="*/ 0 w 7649267"/>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9267" h="658648">
                <a:moveTo>
                  <a:pt x="7649267" y="658647"/>
                </a:moveTo>
                <a:lnTo>
                  <a:pt x="329324" y="658647"/>
                </a:lnTo>
                <a:lnTo>
                  <a:pt x="0" y="329324"/>
                </a:lnTo>
                <a:lnTo>
                  <a:pt x="329324" y="1"/>
                </a:lnTo>
                <a:lnTo>
                  <a:pt x="7649267" y="1"/>
                </a:lnTo>
                <a:lnTo>
                  <a:pt x="7649267" y="658647"/>
                </a:lnTo>
                <a:close/>
              </a:path>
            </a:pathLst>
          </a:custGeom>
          <a:no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9" bIns="72390" spcCol="1270" anchor="ctr"/>
          <a:lstStyle/>
          <a:p>
            <a:pPr marL="91440" defTabSz="844550" fontAlgn="auto">
              <a:lnSpc>
                <a:spcPct val="90000"/>
              </a:lnSpc>
              <a:spcAft>
                <a:spcPct val="35000"/>
              </a:spcAft>
              <a:defRPr/>
            </a:pPr>
            <a:r>
              <a:rPr lang="en-US" sz="1900" dirty="0">
                <a:solidFill>
                  <a:schemeClr val="tx1"/>
                </a:solidFill>
                <a:latin typeface="Calibri" pitchFamily="34" charset="0"/>
              </a:rPr>
              <a:t>Grade transcripts/license exam scores in licensure process</a:t>
            </a:r>
          </a:p>
        </p:txBody>
      </p:sp>
      <p:sp>
        <p:nvSpPr>
          <p:cNvPr id="7" name="Oval 6"/>
          <p:cNvSpPr/>
          <p:nvPr/>
        </p:nvSpPr>
        <p:spPr>
          <a:xfrm>
            <a:off x="838200" y="1066801"/>
            <a:ext cx="657225" cy="658812"/>
          </a:xfrm>
          <a:prstGeom prst="ellipse">
            <a:avLst/>
          </a:prstGeom>
          <a:blipFill>
            <a:blip r:embed="rId3"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Oval 8"/>
          <p:cNvSpPr/>
          <p:nvPr/>
        </p:nvSpPr>
        <p:spPr>
          <a:xfrm>
            <a:off x="838200" y="1922463"/>
            <a:ext cx="657225" cy="658813"/>
          </a:xfrm>
          <a:prstGeom prst="ellipse">
            <a:avLst/>
          </a:prstGeom>
          <a:blipFill rotWithShape="0">
            <a:blip r:embed="rId4"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Oval 10"/>
          <p:cNvSpPr/>
          <p:nvPr/>
        </p:nvSpPr>
        <p:spPr>
          <a:xfrm>
            <a:off x="838200" y="2776538"/>
            <a:ext cx="657225" cy="658813"/>
          </a:xfrm>
          <a:prstGeom prst="ellipse">
            <a:avLst/>
          </a:prstGeom>
          <a:blipFill rotWithShape="0">
            <a:blip r:embed="rId5"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Oval 12"/>
          <p:cNvSpPr/>
          <p:nvPr/>
        </p:nvSpPr>
        <p:spPr>
          <a:xfrm>
            <a:off x="838200" y="3632201"/>
            <a:ext cx="657225" cy="658812"/>
          </a:xfrm>
          <a:prstGeom prst="ellipse">
            <a:avLst/>
          </a:prstGeom>
          <a:blipFill>
            <a:blip r:embed="rId6"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Oval 14"/>
          <p:cNvSpPr/>
          <p:nvPr/>
        </p:nvSpPr>
        <p:spPr>
          <a:xfrm>
            <a:off x="838200" y="4487863"/>
            <a:ext cx="657225" cy="658813"/>
          </a:xfrm>
          <a:prstGeom prst="ellipse">
            <a:avLst/>
          </a:prstGeom>
          <a:blipFill>
            <a:blip r:embed="rId7"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p:cNvSpPr/>
          <p:nvPr/>
        </p:nvSpPr>
        <p:spPr>
          <a:xfrm>
            <a:off x="838200" y="5343526"/>
            <a:ext cx="657225" cy="658812"/>
          </a:xfrm>
          <a:prstGeom prst="ellipse">
            <a:avLst/>
          </a:prstGeom>
          <a:blipFill>
            <a:blip r:embed="rId8"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5686289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1+#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1+#ppt_w/2"/>
                                          </p:val>
                                        </p:tav>
                                        <p:tav tm="100000">
                                          <p:val>
                                            <p:strVal val="#ppt_x"/>
                                          </p:val>
                                        </p:tav>
                                      </p:tavLst>
                                    </p:anim>
                                    <p:anim calcmode="lin" valueType="num">
                                      <p:cBhvr additive="base">
                                        <p:cTn id="43" dur="10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1+#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1000" fill="hold"/>
                                        <p:tgtEl>
                                          <p:spTgt spid="12"/>
                                        </p:tgtEl>
                                        <p:attrNameLst>
                                          <p:attrName>ppt_x</p:attrName>
                                        </p:attrNameLst>
                                      </p:cBhvr>
                                      <p:tavLst>
                                        <p:tav tm="0">
                                          <p:val>
                                            <p:strVal val="1+#ppt_w/2"/>
                                          </p:val>
                                        </p:tav>
                                        <p:tav tm="100000">
                                          <p:val>
                                            <p:strVal val="#ppt_x"/>
                                          </p:val>
                                        </p:tav>
                                      </p:tavLst>
                                    </p:anim>
                                    <p:anim calcmode="lin" valueType="num">
                                      <p:cBhvr additive="base">
                                        <p:cTn id="53" dur="10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000" fill="hold"/>
                                        <p:tgtEl>
                                          <p:spTgt spid="14"/>
                                        </p:tgtEl>
                                        <p:attrNameLst>
                                          <p:attrName>ppt_x</p:attrName>
                                        </p:attrNameLst>
                                      </p:cBhvr>
                                      <p:tavLst>
                                        <p:tav tm="0">
                                          <p:val>
                                            <p:strVal val="1+#ppt_w/2"/>
                                          </p:val>
                                        </p:tav>
                                        <p:tav tm="100000">
                                          <p:val>
                                            <p:strVal val="#ppt_x"/>
                                          </p:val>
                                        </p:tav>
                                      </p:tavLst>
                                    </p:anim>
                                    <p:anim calcmode="lin" valueType="num">
                                      <p:cBhvr additive="base">
                                        <p:cTn id="58" dur="10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8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fill="hold"/>
                                        <p:tgtEl>
                                          <p:spTgt spid="16"/>
                                        </p:tgtEl>
                                        <p:attrNameLst>
                                          <p:attrName>ppt_x</p:attrName>
                                        </p:attrNameLst>
                                      </p:cBhvr>
                                      <p:tavLst>
                                        <p:tav tm="0">
                                          <p:val>
                                            <p:strVal val="1+#ppt_w/2"/>
                                          </p:val>
                                        </p:tav>
                                        <p:tav tm="100000">
                                          <p:val>
                                            <p:strVal val="#ppt_x"/>
                                          </p:val>
                                        </p:tav>
                                      </p:tavLst>
                                    </p:anim>
                                    <p:anim calcmode="lin" valueType="num">
                                      <p:cBhvr additive="base">
                                        <p:cTn id="63"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bwMode="auto">
          <a:xfrm>
            <a:off x="457200" y="381000"/>
            <a:ext cx="10287000" cy="1077218"/>
          </a:xfrm>
        </p:spPr>
        <p:txBody>
          <a:bodyPr vert="horz" wrap="square" lIns="91440" tIns="45720" rIns="91440" bIns="45720" numCol="1" anchorCtr="0" compatLnSpc="1">
            <a:prstTxWarp prst="textNoShape">
              <a:avLst/>
            </a:prstTxWarp>
          </a:bodyPr>
          <a:lstStyle/>
          <a:p>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Discretionary Categories</a:t>
            </a:r>
            <a:b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b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I.C. 5-14-3-4(b)</a:t>
            </a:r>
          </a:p>
        </p:txBody>
      </p:sp>
      <p:sp>
        <p:nvSpPr>
          <p:cNvPr id="60418" name="Text Placeholder 3"/>
          <p:cNvSpPr>
            <a:spLocks noGrp="1"/>
          </p:cNvSpPr>
          <p:nvPr>
            <p:ph type="body" idx="1"/>
          </p:nvPr>
        </p:nvSpPr>
        <p:spPr>
          <a:xfrm>
            <a:off x="762000" y="1371600"/>
            <a:ext cx="7497762" cy="4662815"/>
          </a:xfrm>
        </p:spPr>
        <p:txBody>
          <a:bodyPr>
            <a:spAutoFit/>
          </a:bodyPr>
          <a:lstStyle/>
          <a:p>
            <a:pPr>
              <a:lnSpc>
                <a:spcPct val="80000"/>
              </a:lnSpc>
              <a:spcBef>
                <a:spcPts val="1200"/>
              </a:spcBef>
              <a:buNone/>
            </a:pPr>
            <a:r>
              <a:rPr lang="en-US" sz="2200" dirty="0" smtClean="0">
                <a:latin typeface="News Gothic MT Pro"/>
              </a:rPr>
              <a:t>Investigatory records of law enforcement agencies </a:t>
            </a:r>
          </a:p>
          <a:p>
            <a:pPr>
              <a:lnSpc>
                <a:spcPct val="80000"/>
              </a:lnSpc>
              <a:spcBef>
                <a:spcPts val="1200"/>
              </a:spcBef>
              <a:buNone/>
            </a:pPr>
            <a:r>
              <a:rPr lang="en-US" sz="2200" dirty="0" smtClean="0">
                <a:latin typeface="News Gothic MT Pro"/>
              </a:rPr>
              <a:t>The work product of an attorney representing, pursuant to state employment or an appointment by a public agency, a public agency, the state or an individual.</a:t>
            </a:r>
          </a:p>
          <a:p>
            <a:pPr>
              <a:lnSpc>
                <a:spcPct val="80000"/>
              </a:lnSpc>
              <a:spcBef>
                <a:spcPts val="1200"/>
              </a:spcBef>
              <a:buNone/>
            </a:pPr>
            <a:r>
              <a:rPr lang="en-US" sz="2200" dirty="0" smtClean="0">
                <a:latin typeface="News Gothic MT Pro"/>
              </a:rPr>
              <a:t>Records that are intra-agency or interagency advisory or deliberative material, including material developed by a private contractor under a contract with a public agency, that are expressions of opinion or are of a speculative nature, and that are communicated for the purpose of decision making.</a:t>
            </a:r>
          </a:p>
          <a:p>
            <a:pPr>
              <a:lnSpc>
                <a:spcPct val="80000"/>
              </a:lnSpc>
              <a:spcBef>
                <a:spcPts val="1200"/>
              </a:spcBef>
              <a:buNone/>
            </a:pPr>
            <a:r>
              <a:rPr lang="en-US" sz="2200" dirty="0" smtClean="0">
                <a:latin typeface="News Gothic MT Pro"/>
              </a:rPr>
              <a:t>Personnel files of public employees and files of applicants for public employment, however, certain information must be provided upon request including compensation, business telephone number, dates of first and last employment, etc..</a:t>
            </a:r>
          </a:p>
        </p:txBody>
      </p:sp>
    </p:spTree>
    <p:custDataLst>
      <p:tags r:id="rId1"/>
    </p:custDataLst>
    <p:extLst>
      <p:ext uri="{BB962C8B-B14F-4D97-AF65-F5344CB8AC3E}">
        <p14:creationId xmlns:p14="http://schemas.microsoft.com/office/powerpoint/2010/main" val="3585079758"/>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latin typeface="Copperplate Gothic Bold" pitchFamily="34" charset="0"/>
              </a:rPr>
              <a:t>Public Access Counselor</a:t>
            </a:r>
            <a:endParaRPr lang="en-US" dirty="0">
              <a:solidFill>
                <a:schemeClr val="bg1">
                  <a:lumMod val="95000"/>
                </a:schemeClr>
              </a:solidFill>
              <a:latin typeface="Copperplate Gothic Bold" pitchFamily="34" charset="0"/>
            </a:endParaRPr>
          </a:p>
        </p:txBody>
      </p:sp>
      <p:sp>
        <p:nvSpPr>
          <p:cNvPr id="3" name="Content Placeholder 2"/>
          <p:cNvSpPr>
            <a:spLocks noGrp="1"/>
          </p:cNvSpPr>
          <p:nvPr>
            <p:ph idx="1"/>
          </p:nvPr>
        </p:nvSpPr>
        <p:spPr>
          <a:xfrm>
            <a:off x="609601" y="533400"/>
            <a:ext cx="4648199" cy="4800600"/>
          </a:xfrm>
        </p:spPr>
        <p:txBody>
          <a:bodyPr>
            <a:normAutofit fontScale="85000" lnSpcReduction="10000"/>
          </a:bodyPr>
          <a:lstStyle/>
          <a:p>
            <a:pPr eaLnBrk="1" hangingPunct="1">
              <a:lnSpc>
                <a:spcPct val="90000"/>
              </a:lnSpc>
              <a:buNone/>
            </a:pPr>
            <a:r>
              <a:rPr lang="en-US" sz="2400" dirty="0" smtClean="0">
                <a:latin typeface="News Gothic MT Pro"/>
              </a:rPr>
              <a:t>The Public Access Counselor provides advice and assistance concerning Indiana's public access laws (the Access to Public Records Act and the Open Door Law) to members of the public and government officials and employees.  </a:t>
            </a:r>
          </a:p>
          <a:p>
            <a:pPr eaLnBrk="1" hangingPunct="1">
              <a:lnSpc>
                <a:spcPct val="90000"/>
              </a:lnSpc>
            </a:pPr>
            <a:endParaRPr lang="en-US" sz="2400" dirty="0" smtClean="0">
              <a:latin typeface="News Gothic MT Pro"/>
            </a:endParaRPr>
          </a:p>
          <a:p>
            <a:pPr eaLnBrk="1" hangingPunct="1">
              <a:lnSpc>
                <a:spcPct val="90000"/>
              </a:lnSpc>
              <a:buNone/>
            </a:pPr>
            <a:r>
              <a:rPr lang="en-US" sz="2400" dirty="0" smtClean="0">
                <a:latin typeface="News Gothic MT Pro"/>
              </a:rPr>
              <a:t>Governor Frank O'Bannon created the office by executive order in 1998 after a statewide collaboration of seven newspapers found great obstacles in obtaining government information in Indiana.  </a:t>
            </a:r>
          </a:p>
          <a:p>
            <a:pPr eaLnBrk="1" hangingPunct="1">
              <a:lnSpc>
                <a:spcPct val="90000"/>
              </a:lnSpc>
              <a:buNone/>
            </a:pPr>
            <a:endParaRPr lang="en-US" sz="2400" dirty="0" smtClean="0">
              <a:latin typeface="News Gothic MT Pro"/>
            </a:endParaRPr>
          </a:p>
          <a:p>
            <a:pPr eaLnBrk="1" hangingPunct="1">
              <a:lnSpc>
                <a:spcPct val="90000"/>
              </a:lnSpc>
              <a:buNone/>
            </a:pPr>
            <a:r>
              <a:rPr lang="en-US" sz="2400" dirty="0" smtClean="0">
                <a:latin typeface="News Gothic MT Pro"/>
              </a:rPr>
              <a:t>In 1999, the General Assembly created the office statutorily. </a:t>
            </a:r>
          </a:p>
          <a:p>
            <a:endParaRPr lang="en-US" dirty="0">
              <a:latin typeface="News Gothic MT Pro"/>
            </a:endParaRPr>
          </a:p>
        </p:txBody>
      </p:sp>
      <p:pic>
        <p:nvPicPr>
          <p:cNvPr id="70658" name="Picture 2" descr="http://www.in.gov/idoa/images/old_statehouse_pics_033_72dpi_3750P_sepia.jpg"/>
          <p:cNvPicPr>
            <a:picLocks noChangeAspect="1" noChangeArrowheads="1"/>
          </p:cNvPicPr>
          <p:nvPr/>
        </p:nvPicPr>
        <p:blipFill>
          <a:blip r:embed="rId3" cstate="print"/>
          <a:srcRect/>
          <a:stretch>
            <a:fillRect/>
          </a:stretch>
        </p:blipFill>
        <p:spPr bwMode="auto">
          <a:xfrm>
            <a:off x="5410200" y="2209800"/>
            <a:ext cx="3091623" cy="1962151"/>
          </a:xfrm>
          <a:prstGeom prst="rect">
            <a:avLst/>
          </a:prstGeom>
          <a:noFill/>
          <a:ln w="3175">
            <a:solidFill>
              <a:schemeClr val="tx1"/>
            </a:solidFill>
          </a:ln>
        </p:spPr>
      </p:pic>
    </p:spTree>
    <p:extLst>
      <p:ext uri="{BB962C8B-B14F-4D97-AF65-F5344CB8AC3E}">
        <p14:creationId xmlns:p14="http://schemas.microsoft.com/office/powerpoint/2010/main" val="95202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838200" y="228600"/>
            <a:ext cx="9144000" cy="1143000"/>
          </a:xfrm>
        </p:spPr>
        <p:txBody>
          <a:bodyPr>
            <a:normAutofit/>
          </a:bodyPr>
          <a:lstStyle/>
          <a:p>
            <a:pPr eaLnBrk="1" hangingPunct="1"/>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Access to Public Records Act</a:t>
            </a:r>
          </a:p>
        </p:txBody>
      </p:sp>
      <p:sp>
        <p:nvSpPr>
          <p:cNvPr id="27652" name="Rectangle 3"/>
          <p:cNvSpPr>
            <a:spLocks noGrp="1" noChangeArrowheads="1"/>
          </p:cNvSpPr>
          <p:nvPr>
            <p:ph idx="1"/>
          </p:nvPr>
        </p:nvSpPr>
        <p:spPr>
          <a:xfrm>
            <a:off x="457200" y="1570037"/>
            <a:ext cx="8229600" cy="4525963"/>
          </a:xfrm>
        </p:spPr>
        <p:txBody>
          <a:bodyPr/>
          <a:lstStyle/>
          <a:p>
            <a:pPr eaLnBrk="1" hangingPunct="1">
              <a:lnSpc>
                <a:spcPct val="80000"/>
              </a:lnSpc>
              <a:buFont typeface="Wingdings" pitchFamily="2" charset="2"/>
              <a:buNone/>
            </a:pPr>
            <a:r>
              <a:rPr lang="en-US" sz="2400" dirty="0" smtClean="0">
                <a:latin typeface="News Gothic MT Pro"/>
              </a:rPr>
              <a:t>Electronic Mail</a:t>
            </a:r>
          </a:p>
          <a:p>
            <a:pPr eaLnBrk="1" hangingPunct="1">
              <a:lnSpc>
                <a:spcPct val="80000"/>
              </a:lnSpc>
            </a:pPr>
            <a:r>
              <a:rPr lang="en-US" sz="2200" dirty="0" smtClean="0">
                <a:latin typeface="News Gothic MT Pro"/>
              </a:rPr>
              <a:t>A public record is any record, including electronic media, that is created received, retained, maintained, or filed by or with a public agency.</a:t>
            </a:r>
          </a:p>
          <a:p>
            <a:pPr eaLnBrk="1" hangingPunct="1">
              <a:lnSpc>
                <a:spcPct val="80000"/>
              </a:lnSpc>
            </a:pPr>
            <a:r>
              <a:rPr lang="en-US" sz="2200" dirty="0" smtClean="0">
                <a:latin typeface="News Gothic MT Pro"/>
              </a:rPr>
              <a:t>Electronic mail must be available for inspection and copying by the governing body unless an exception to disclosure, based on the content of the email, applies.</a:t>
            </a:r>
          </a:p>
          <a:p>
            <a:pPr eaLnBrk="1" hangingPunct="1">
              <a:lnSpc>
                <a:spcPct val="80000"/>
              </a:lnSpc>
            </a:pPr>
            <a:r>
              <a:rPr lang="en-US" sz="2200" dirty="0" smtClean="0">
                <a:latin typeface="News Gothic MT Pro"/>
              </a:rPr>
              <a:t>Electronic mail must be maintained in accordance with records retention schedules, pursuant to I.C. 5-15.</a:t>
            </a:r>
          </a:p>
          <a:p>
            <a:pPr lvl="1" eaLnBrk="1" hangingPunct="1">
              <a:lnSpc>
                <a:spcPct val="80000"/>
              </a:lnSpc>
            </a:pPr>
            <a:r>
              <a:rPr lang="en-US" sz="2000" dirty="0" smtClean="0">
                <a:latin typeface="News Gothic MT Pro"/>
              </a:rPr>
              <a:t>Most agencies have their own retention schedules.  </a:t>
            </a:r>
            <a:endParaRPr lang="en-US" sz="2200" dirty="0" smtClean="0">
              <a:latin typeface="News Gothic MT Pro"/>
            </a:endParaRPr>
          </a:p>
        </p:txBody>
      </p:sp>
      <p:sp>
        <p:nvSpPr>
          <p:cNvPr id="27650" name="Slide Number Placeholder 5"/>
          <p:cNvSpPr>
            <a:spLocks noGrp="1"/>
          </p:cNvSpPr>
          <p:nvPr>
            <p:ph type="sldNum" sz="quarter" idx="12"/>
          </p:nvPr>
        </p:nvSpPr>
        <p:spPr>
          <a:xfrm>
            <a:off x="6553200" y="6248400"/>
            <a:ext cx="2133600" cy="457200"/>
          </a:xfrm>
          <a:prstGeom prst="rect">
            <a:avLst/>
          </a:prstGeom>
          <a:noFill/>
        </p:spPr>
        <p:txBody>
          <a:bodyPr/>
          <a:lstStyle/>
          <a:p>
            <a:fld id="{2DCB85C1-3147-4200-A427-FA3CA9E86926}" type="slidenum">
              <a:rPr lang="en-US" smtClean="0"/>
              <a:pPr/>
              <a:t>20</a:t>
            </a:fld>
            <a:endParaRPr lang="en-US" smtClean="0"/>
          </a:p>
        </p:txBody>
      </p:sp>
    </p:spTree>
    <p:extLst>
      <p:ext uri="{BB962C8B-B14F-4D97-AF65-F5344CB8AC3E}">
        <p14:creationId xmlns:p14="http://schemas.microsoft.com/office/powerpoint/2010/main" val="1845445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xfrm>
            <a:off x="457200" y="304800"/>
            <a:ext cx="8259763" cy="1077218"/>
          </a:xfrm>
        </p:spPr>
        <p:txBody>
          <a:bodyPr vert="horz" wrap="square" lIns="91440" tIns="45720" rIns="91440" bIns="45720" numCol="1" anchorCtr="0" compatLnSpc="1">
            <a:prstTxWarp prst="textNoShape">
              <a:avLst/>
            </a:prstTxWarp>
          </a:bodyPr>
          <a:lstStyle/>
          <a:p>
            <a:pPr algn="ct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Common Misconceptions </a:t>
            </a:r>
            <a:b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b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Of Citizens</a:t>
            </a:r>
          </a:p>
        </p:txBody>
      </p:sp>
      <p:sp>
        <p:nvSpPr>
          <p:cNvPr id="81923" name="Rectangle 3"/>
          <p:cNvSpPr>
            <a:spLocks noGrp="1"/>
          </p:cNvSpPr>
          <p:nvPr>
            <p:ph type="body" idx="1"/>
          </p:nvPr>
        </p:nvSpPr>
        <p:spPr>
          <a:xfrm>
            <a:off x="533400" y="1219200"/>
            <a:ext cx="8259763" cy="3670236"/>
          </a:xfrm>
        </p:spPr>
        <p:txBody>
          <a:bodyPr>
            <a:spAutoFit/>
          </a:bodyPr>
          <a:lstStyle/>
          <a:p>
            <a:pPr>
              <a:spcAft>
                <a:spcPts val="1200"/>
              </a:spcAft>
              <a:buNone/>
            </a:pPr>
            <a:r>
              <a:rPr lang="en-US" sz="2400" dirty="0" smtClean="0">
                <a:latin typeface="News Gothic MT Pro"/>
              </a:rPr>
              <a:t>A public agency has to answer my questions under APRA.</a:t>
            </a:r>
          </a:p>
          <a:p>
            <a:pPr>
              <a:spcAft>
                <a:spcPts val="1200"/>
              </a:spcAft>
              <a:buNone/>
            </a:pPr>
            <a:r>
              <a:rPr lang="en-US" sz="2400" dirty="0" smtClean="0">
                <a:latin typeface="News Gothic MT Pro"/>
              </a:rPr>
              <a:t>A public agency has to keep public records forever so it is not appropriate to respond that the record no longer exists.</a:t>
            </a:r>
          </a:p>
          <a:p>
            <a:pPr>
              <a:spcAft>
                <a:spcPts val="1200"/>
              </a:spcAft>
              <a:buNone/>
            </a:pPr>
            <a:r>
              <a:rPr lang="en-US" sz="2400" dirty="0" smtClean="0">
                <a:latin typeface="News Gothic MT Pro"/>
              </a:rPr>
              <a:t>A public agency must handle public records requests before handling other matters of the public agency.</a:t>
            </a:r>
          </a:p>
          <a:p>
            <a:pPr>
              <a:spcAft>
                <a:spcPts val="1200"/>
              </a:spcAft>
              <a:buNone/>
            </a:pPr>
            <a:r>
              <a:rPr lang="en-US" sz="2400" dirty="0" smtClean="0">
                <a:latin typeface="News Gothic MT Pro"/>
              </a:rPr>
              <a:t>A public agency must keep public records in a             format that is most convenient for me.</a:t>
            </a:r>
          </a:p>
        </p:txBody>
      </p:sp>
      <p:pic>
        <p:nvPicPr>
          <p:cNvPr id="6" name="Picture 2" descr="http://www.atg.wa.gov/uploadedImages/Another/About_the_Office/Open_Government/Public_Records/PublicRecordsLogo.jpg"/>
          <p:cNvPicPr>
            <a:picLocks noChangeAspect="1" noChangeArrowheads="1"/>
          </p:cNvPicPr>
          <p:nvPr/>
        </p:nvPicPr>
        <p:blipFill>
          <a:blip r:embed="rId3" cstate="print"/>
          <a:srcRect/>
          <a:stretch>
            <a:fillRect/>
          </a:stretch>
        </p:blipFill>
        <p:spPr bwMode="auto">
          <a:xfrm>
            <a:off x="7162800" y="3962400"/>
            <a:ext cx="1476375" cy="2028826"/>
          </a:xfrm>
          <a:prstGeom prst="rect">
            <a:avLst/>
          </a:prstGeom>
          <a:noFill/>
          <a:ln w="6350">
            <a:solidFill>
              <a:schemeClr val="tx1"/>
            </a:solidFill>
          </a:ln>
        </p:spPr>
      </p:pic>
    </p:spTree>
    <p:extLst>
      <p:ext uri="{BB962C8B-B14F-4D97-AF65-F5344CB8AC3E}">
        <p14:creationId xmlns:p14="http://schemas.microsoft.com/office/powerpoint/2010/main" val="13857277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1+#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fade">
                                      <p:cBhvr>
                                        <p:cTn id="11" dur="2000"/>
                                        <p:tgtEl>
                                          <p:spTgt spid="8192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81923">
                                            <p:txEl>
                                              <p:pRg st="1" end="1"/>
                                            </p:txEl>
                                          </p:spTgt>
                                        </p:tgtEl>
                                        <p:attrNameLst>
                                          <p:attrName>style.visibility</p:attrName>
                                        </p:attrNameLst>
                                      </p:cBhvr>
                                      <p:to>
                                        <p:strVal val="visible"/>
                                      </p:to>
                                    </p:set>
                                    <p:animEffect transition="in" filter="fade">
                                      <p:cBhvr>
                                        <p:cTn id="14" dur="2000"/>
                                        <p:tgtEl>
                                          <p:spTgt spid="81923">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fade">
                                      <p:cBhvr>
                                        <p:cTn id="17" dur="2000"/>
                                        <p:tgtEl>
                                          <p:spTgt spid="81923">
                                            <p:txEl>
                                              <p:pRg st="2" end="2"/>
                                            </p:tx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81923">
                                            <p:txEl>
                                              <p:pRg st="3" end="3"/>
                                            </p:txEl>
                                          </p:spTgt>
                                        </p:tgtEl>
                                        <p:attrNameLst>
                                          <p:attrName>style.visibility</p:attrName>
                                        </p:attrNameLst>
                                      </p:cBhvr>
                                      <p:to>
                                        <p:strVal val="visible"/>
                                      </p:to>
                                    </p:set>
                                    <p:animEffect transition="in" filter="fade">
                                      <p:cBhvr>
                                        <p:cTn id="20" dur="20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610600" cy="1143000"/>
          </a:xfrm>
        </p:spPr>
        <p:txBody>
          <a:bodyPr>
            <a:normAutofit/>
          </a:bodyPr>
          <a:lstStyle/>
          <a:p>
            <a:pPr fontAlgn="auto">
              <a:spcAft>
                <a:spcPts val="0"/>
              </a:spcAft>
              <a:defRPr/>
            </a:pPr>
            <a:r>
              <a:rPr lang="en-US" sz="30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Common misconceptions of Agencies</a:t>
            </a:r>
            <a:r>
              <a:rPr lang="en-US" dirty="0" smtClean="0">
                <a:latin typeface="News Gothic MT Pro"/>
              </a:rPr>
              <a:t>	</a:t>
            </a:r>
            <a:endParaRPr lang="en-US" dirty="0">
              <a:latin typeface="News Gothic MT Pro"/>
            </a:endParaRPr>
          </a:p>
        </p:txBody>
      </p:sp>
      <p:sp>
        <p:nvSpPr>
          <p:cNvPr id="64514" name="Content Placeholder 1"/>
          <p:cNvSpPr>
            <a:spLocks noGrp="1"/>
          </p:cNvSpPr>
          <p:nvPr>
            <p:ph idx="1"/>
          </p:nvPr>
        </p:nvSpPr>
        <p:spPr>
          <a:xfrm>
            <a:off x="522249" y="1698162"/>
            <a:ext cx="7935951" cy="2950038"/>
          </a:xfrm>
          <a:noFill/>
        </p:spPr>
        <p:style>
          <a:lnRef idx="0">
            <a:scrgbClr r="0" g="0" b="0"/>
          </a:lnRef>
          <a:fillRef idx="1002">
            <a:schemeClr val="lt1"/>
          </a:fillRef>
          <a:effectRef idx="0">
            <a:scrgbClr r="0" g="0" b="0"/>
          </a:effectRef>
          <a:fontRef idx="major"/>
        </p:style>
        <p:txBody>
          <a:bodyPr wrap="square">
            <a:spAutoFit/>
          </a:bodyPr>
          <a:lstStyle/>
          <a:p>
            <a:pPr>
              <a:lnSpc>
                <a:spcPct val="80000"/>
              </a:lnSpc>
              <a:spcAft>
                <a:spcPts val="2400"/>
              </a:spcAft>
              <a:buNone/>
            </a:pPr>
            <a:r>
              <a:rPr lang="en-US" sz="2400" dirty="0" smtClean="0">
                <a:latin typeface="News Gothic MT Pro"/>
              </a:rPr>
              <a:t>Offering to allow inspection is always sufficient.  </a:t>
            </a:r>
            <a:endParaRPr lang="en-US" sz="2400" b="1" dirty="0" smtClean="0">
              <a:latin typeface="News Gothic MT Pro"/>
            </a:endParaRPr>
          </a:p>
          <a:p>
            <a:pPr>
              <a:lnSpc>
                <a:spcPct val="80000"/>
              </a:lnSpc>
              <a:spcAft>
                <a:spcPts val="2400"/>
              </a:spcAft>
              <a:buNone/>
            </a:pPr>
            <a:r>
              <a:rPr lang="en-US" sz="2400" dirty="0" smtClean="0">
                <a:latin typeface="News Gothic MT Pro"/>
              </a:rPr>
              <a:t>All </a:t>
            </a:r>
            <a:r>
              <a:rPr lang="en-US" sz="2400" dirty="0" err="1" smtClean="0">
                <a:latin typeface="News Gothic MT Pro"/>
              </a:rPr>
              <a:t>disclosable</a:t>
            </a:r>
            <a:r>
              <a:rPr lang="en-US" sz="2400" dirty="0" smtClean="0">
                <a:latin typeface="News Gothic MT Pro"/>
              </a:rPr>
              <a:t> records requested must be produced within 7 days of receiving the request.  </a:t>
            </a:r>
            <a:r>
              <a:rPr lang="en-US" sz="2400" b="1" i="1" dirty="0" smtClean="0">
                <a:latin typeface="News Gothic MT Pro"/>
              </a:rPr>
              <a:t>See</a:t>
            </a:r>
            <a:r>
              <a:rPr lang="en-US" sz="2400" dirty="0" smtClean="0">
                <a:latin typeface="News Gothic MT Pro"/>
              </a:rPr>
              <a:t> </a:t>
            </a:r>
            <a:r>
              <a:rPr lang="en-US" sz="2400" b="1" dirty="0" smtClean="0">
                <a:latin typeface="News Gothic MT Pro"/>
              </a:rPr>
              <a:t>11-FC-74</a:t>
            </a:r>
          </a:p>
          <a:p>
            <a:pPr>
              <a:lnSpc>
                <a:spcPct val="80000"/>
              </a:lnSpc>
              <a:spcAft>
                <a:spcPts val="2400"/>
              </a:spcAft>
              <a:buNone/>
            </a:pPr>
            <a:r>
              <a:rPr lang="en-US" sz="2400" dirty="0" smtClean="0">
                <a:latin typeface="News Gothic MT Pro"/>
              </a:rPr>
              <a:t>Denials do not have to be explained with specificity.</a:t>
            </a:r>
          </a:p>
          <a:p>
            <a:pPr>
              <a:lnSpc>
                <a:spcPct val="80000"/>
              </a:lnSpc>
              <a:spcAft>
                <a:spcPts val="2400"/>
              </a:spcAft>
              <a:buNone/>
            </a:pPr>
            <a:r>
              <a:rPr lang="en-US" sz="2400" dirty="0" smtClean="0">
                <a:latin typeface="News Gothic MT Pro"/>
              </a:rPr>
              <a:t>Any document containing confidential information may be omitted from public records response. </a:t>
            </a:r>
            <a:r>
              <a:rPr lang="en-US" sz="2400" b="1" i="1" dirty="0" smtClean="0">
                <a:latin typeface="News Gothic MT Pro"/>
              </a:rPr>
              <a:t>See</a:t>
            </a:r>
            <a:r>
              <a:rPr lang="en-US" sz="2400" b="1" dirty="0" smtClean="0">
                <a:latin typeface="News Gothic MT Pro"/>
              </a:rPr>
              <a:t> 10-FC-7</a:t>
            </a:r>
            <a:endParaRPr lang="en-US" sz="2400" dirty="0" smtClean="0">
              <a:latin typeface="News Gothic MT Pro"/>
            </a:endParaRPr>
          </a:p>
        </p:txBody>
      </p:sp>
    </p:spTree>
    <p:extLst>
      <p:ext uri="{BB962C8B-B14F-4D97-AF65-F5344CB8AC3E}">
        <p14:creationId xmlns:p14="http://schemas.microsoft.com/office/powerpoint/2010/main" val="108072110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9144000" cy="1015663"/>
          </a:xfrm>
        </p:spPr>
        <p:txBody>
          <a:bodyPr wrap="square">
            <a:spAutoFit/>
          </a:bodyPr>
          <a:lstStyle/>
          <a:p>
            <a:pPr fontAlgn="auto">
              <a:spcAft>
                <a:spcPts val="0"/>
              </a:spcAft>
              <a:defRPr/>
            </a:pPr>
            <a:r>
              <a:rPr lang="en-US" sz="30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Remedies and penalties for noncompliance</a:t>
            </a:r>
            <a:endParaRPr lang="en-US" sz="30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40961" name="Content Placeholder 1"/>
          <p:cNvSpPr>
            <a:spLocks noGrp="1"/>
          </p:cNvSpPr>
          <p:nvPr>
            <p:ph type="body" idx="1"/>
          </p:nvPr>
        </p:nvSpPr>
        <p:spPr>
          <a:xfrm>
            <a:off x="-1021080" y="990600"/>
            <a:ext cx="8260080" cy="3801041"/>
          </a:xfrm>
        </p:spPr>
        <p:txBody>
          <a:bodyPr>
            <a:noAutofit/>
          </a:bodyPr>
          <a:lstStyle/>
          <a:p>
            <a:pPr marL="1649413" fontAlgn="auto">
              <a:spcBef>
                <a:spcPts val="1800"/>
              </a:spcBef>
              <a:spcAft>
                <a:spcPts val="0"/>
              </a:spcAft>
              <a:buClr>
                <a:schemeClr val="accent6">
                  <a:lumMod val="60000"/>
                  <a:lumOff val="40000"/>
                </a:schemeClr>
              </a:buClr>
              <a:buNone/>
              <a:defRPr/>
            </a:pPr>
            <a:endParaRPr lang="en-US" sz="2400" dirty="0" smtClean="0">
              <a:latin typeface="News Gothic MT Pro"/>
            </a:endParaRPr>
          </a:p>
          <a:p>
            <a:pPr marL="1649413" fontAlgn="auto">
              <a:spcBef>
                <a:spcPts val="1800"/>
              </a:spcBef>
              <a:spcAft>
                <a:spcPts val="0"/>
              </a:spcAft>
              <a:buClr>
                <a:schemeClr val="accent6">
                  <a:lumMod val="60000"/>
                  <a:lumOff val="40000"/>
                </a:schemeClr>
              </a:buClr>
              <a:buNone/>
              <a:defRPr/>
            </a:pPr>
            <a:endParaRPr lang="en-US" sz="2400" dirty="0" smtClean="0">
              <a:latin typeface="News Gothic MT Pro"/>
            </a:endParaRPr>
          </a:p>
          <a:p>
            <a:pPr marL="1649413" fontAlgn="auto">
              <a:spcBef>
                <a:spcPts val="1800"/>
              </a:spcBef>
              <a:spcAft>
                <a:spcPts val="0"/>
              </a:spcAft>
              <a:buClr>
                <a:schemeClr val="accent6">
                  <a:lumMod val="60000"/>
                  <a:lumOff val="40000"/>
                </a:schemeClr>
              </a:buClr>
              <a:buNone/>
              <a:defRPr/>
            </a:pPr>
            <a:r>
              <a:rPr lang="en-US" sz="2400" dirty="0" smtClean="0">
                <a:latin typeface="News Gothic MT Pro"/>
              </a:rPr>
              <a:t>Complaint to Public Access Counselor</a:t>
            </a:r>
          </a:p>
          <a:p>
            <a:pPr marL="1649413" fontAlgn="auto">
              <a:spcBef>
                <a:spcPts val="1800"/>
              </a:spcBef>
              <a:spcAft>
                <a:spcPts val="0"/>
              </a:spcAft>
              <a:buClr>
                <a:schemeClr val="accent6">
                  <a:lumMod val="60000"/>
                  <a:lumOff val="40000"/>
                </a:schemeClr>
              </a:buClr>
              <a:buNone/>
              <a:defRPr/>
            </a:pPr>
            <a:r>
              <a:rPr lang="en-US" sz="2400" dirty="0" smtClean="0">
                <a:latin typeface="News Gothic MT Pro"/>
              </a:rPr>
              <a:t>Bad press and damage to public perception</a:t>
            </a:r>
          </a:p>
          <a:p>
            <a:pPr marL="1649413" lvl="6" indent="-282575">
              <a:spcBef>
                <a:spcPts val="1800"/>
              </a:spcBef>
              <a:buClr>
                <a:schemeClr val="accent6">
                  <a:lumMod val="60000"/>
                  <a:lumOff val="40000"/>
                </a:schemeClr>
              </a:buClr>
              <a:buSzPct val="100000"/>
              <a:buNone/>
              <a:defRPr/>
            </a:pPr>
            <a:r>
              <a:rPr lang="en-US" sz="2400" dirty="0" smtClean="0">
                <a:latin typeface="News Gothic MT Pro"/>
              </a:rPr>
              <a:t>Court action seeking order to produce records and potentially order to pay attorney’s fees</a:t>
            </a:r>
          </a:p>
          <a:p>
            <a:pPr marL="1649413" lvl="6" indent="-282575">
              <a:spcBef>
                <a:spcPts val="1800"/>
              </a:spcBef>
              <a:buClr>
                <a:schemeClr val="accent6">
                  <a:lumMod val="60000"/>
                  <a:lumOff val="40000"/>
                </a:schemeClr>
              </a:buClr>
              <a:buSzPct val="100000"/>
              <a:buNone/>
              <a:defRPr/>
            </a:pPr>
            <a:r>
              <a:rPr lang="en-US" sz="2400" dirty="0" smtClean="0">
                <a:latin typeface="News Gothic MT Pro"/>
              </a:rPr>
              <a:t>Fines for knowing and intentional withholding of public records or violation of the ODL  </a:t>
            </a:r>
          </a:p>
        </p:txBody>
      </p:sp>
      <p:pic>
        <p:nvPicPr>
          <p:cNvPr id="5122" name="Picture 2" descr="http://www.southerncaliforniadefenseblog.com/Probation%20Violation%20Consequences%20in%20Orange%20County.jpg"/>
          <p:cNvPicPr>
            <a:picLocks noChangeAspect="1" noChangeArrowheads="1"/>
          </p:cNvPicPr>
          <p:nvPr/>
        </p:nvPicPr>
        <p:blipFill>
          <a:blip r:embed="rId3" cstate="print">
            <a:grayscl/>
          </a:blip>
          <a:srcRect/>
          <a:stretch>
            <a:fillRect/>
          </a:stretch>
        </p:blipFill>
        <p:spPr bwMode="auto">
          <a:xfrm>
            <a:off x="5715000" y="838200"/>
            <a:ext cx="2918950" cy="1943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32022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1">
                                            <p:txEl>
                                              <p:pRg st="2" end="2"/>
                                            </p:txEl>
                                          </p:spTgt>
                                        </p:tgtEl>
                                        <p:attrNameLst>
                                          <p:attrName>style.visibility</p:attrName>
                                        </p:attrNameLst>
                                      </p:cBhvr>
                                      <p:to>
                                        <p:strVal val="visible"/>
                                      </p:to>
                                    </p:set>
                                    <p:animEffect transition="in" filter="fade">
                                      <p:cBhvr>
                                        <p:cTn id="7" dur="1000"/>
                                        <p:tgtEl>
                                          <p:spTgt spid="4096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1">
                                            <p:txEl>
                                              <p:pRg st="3" end="3"/>
                                            </p:txEl>
                                          </p:spTgt>
                                        </p:tgtEl>
                                        <p:attrNameLst>
                                          <p:attrName>style.visibility</p:attrName>
                                        </p:attrNameLst>
                                      </p:cBhvr>
                                      <p:to>
                                        <p:strVal val="visible"/>
                                      </p:to>
                                    </p:set>
                                    <p:animEffect transition="in" filter="fade">
                                      <p:cBhvr>
                                        <p:cTn id="10" dur="1000"/>
                                        <p:tgtEl>
                                          <p:spTgt spid="4096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1">
                                            <p:txEl>
                                              <p:pRg st="4" end="4"/>
                                            </p:txEl>
                                          </p:spTgt>
                                        </p:tgtEl>
                                        <p:attrNameLst>
                                          <p:attrName>style.visibility</p:attrName>
                                        </p:attrNameLst>
                                      </p:cBhvr>
                                      <p:to>
                                        <p:strVal val="visible"/>
                                      </p:to>
                                    </p:set>
                                    <p:animEffect transition="in" filter="fade">
                                      <p:cBhvr>
                                        <p:cTn id="13" dur="1000"/>
                                        <p:tgtEl>
                                          <p:spTgt spid="4096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1">
                                            <p:txEl>
                                              <p:pRg st="5" end="5"/>
                                            </p:txEl>
                                          </p:spTgt>
                                        </p:tgtEl>
                                        <p:attrNameLst>
                                          <p:attrName>style.visibility</p:attrName>
                                        </p:attrNameLst>
                                      </p:cBhvr>
                                      <p:to>
                                        <p:strVal val="visible"/>
                                      </p:to>
                                    </p:set>
                                    <p:animEffect transition="in" filter="fade">
                                      <p:cBhvr>
                                        <p:cTn id="16" dur="1000"/>
                                        <p:tgtEl>
                                          <p:spTgt spid="409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295400"/>
            <a:ext cx="7406640" cy="5465136"/>
          </a:xfrm>
        </p:spPr>
        <p:txBody>
          <a:bodyPr/>
          <a:lstStyle/>
          <a:p>
            <a:pPr algn="ctr" fontAlgn="auto">
              <a:spcAft>
                <a:spcPts val="0"/>
              </a:spcAft>
              <a:buClr>
                <a:schemeClr val="accent6">
                  <a:lumMod val="60000"/>
                  <a:lumOff val="40000"/>
                </a:schemeClr>
              </a:buClr>
              <a:defRPr/>
            </a:pPr>
            <a:r>
              <a:rPr lang="en-US" sz="2000" b="1" dirty="0" smtClean="0">
                <a:solidFill>
                  <a:schemeClr val="tx1"/>
                </a:solidFill>
                <a:latin typeface="News Gothic MT Pro"/>
              </a:rPr>
              <a:t>Contact Information:</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Indiana Public Access Counselor</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402 W. Washington St, W470</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Indianapolis, IN  46204</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317.234.0906</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pac@icpr.in.gov</a:t>
            </a:r>
          </a:p>
          <a:p>
            <a:pPr algn="ctr" fontAlgn="auto">
              <a:spcAft>
                <a:spcPts val="0"/>
              </a:spcAft>
              <a:buClr>
                <a:schemeClr val="accent6">
                  <a:lumMod val="60000"/>
                  <a:lumOff val="40000"/>
                </a:schemeClr>
              </a:buClr>
              <a:defRPr/>
            </a:pPr>
            <a:endParaRPr lang="en-US" sz="2000" b="1" dirty="0" smtClean="0">
              <a:solidFill>
                <a:schemeClr val="tx1"/>
              </a:solidFill>
              <a:latin typeface="News Gothic MT Pro"/>
            </a:endParaRPr>
          </a:p>
          <a:p>
            <a:pPr algn="ctr" fontAlgn="auto">
              <a:spcAft>
                <a:spcPts val="0"/>
              </a:spcAft>
              <a:buClr>
                <a:schemeClr val="accent6">
                  <a:lumMod val="60000"/>
                  <a:lumOff val="40000"/>
                </a:schemeClr>
              </a:buClr>
              <a:defRPr/>
            </a:pPr>
            <a:endParaRPr lang="en-US" sz="2000" b="1" dirty="0" smtClean="0">
              <a:solidFill>
                <a:schemeClr val="tx1"/>
              </a:solidFill>
              <a:latin typeface="News Gothic MT Pro"/>
            </a:endParaRPr>
          </a:p>
          <a:p>
            <a:pPr algn="ctr" fontAlgn="auto">
              <a:spcAft>
                <a:spcPts val="0"/>
              </a:spcAft>
              <a:buClr>
                <a:schemeClr val="accent6">
                  <a:lumMod val="60000"/>
                  <a:lumOff val="40000"/>
                </a:schemeClr>
              </a:buClr>
              <a:defRPr/>
            </a:pPr>
            <a:r>
              <a:rPr lang="en-US" sz="2000" b="1" dirty="0" smtClean="0">
                <a:solidFill>
                  <a:schemeClr val="tx1"/>
                </a:solidFill>
                <a:latin typeface="News Gothic MT Pro"/>
              </a:rPr>
              <a:t>Public Access Handbook:</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http://www.in.gov/pac/files/pac_handbook.pdf</a:t>
            </a:r>
          </a:p>
          <a:p>
            <a:pPr algn="ctr" fontAlgn="auto">
              <a:spcAft>
                <a:spcPts val="0"/>
              </a:spcAft>
              <a:buClr>
                <a:schemeClr val="accent6">
                  <a:lumMod val="60000"/>
                  <a:lumOff val="40000"/>
                </a:schemeClr>
              </a:buClr>
              <a:defRPr/>
            </a:pPr>
            <a:r>
              <a:rPr lang="en-US" sz="2000" b="1" dirty="0" smtClean="0">
                <a:solidFill>
                  <a:schemeClr val="tx1"/>
                </a:solidFill>
                <a:latin typeface="News Gothic MT Pro"/>
              </a:rPr>
              <a:t>Public Access Counselor Website:</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http://www.in.gov/pac/</a:t>
            </a:r>
          </a:p>
          <a:p>
            <a:endParaRPr lang="en-US" dirty="0">
              <a:latin typeface="News Gothic MT Pro"/>
            </a:endParaRPr>
          </a:p>
        </p:txBody>
      </p:sp>
      <p:sp>
        <p:nvSpPr>
          <p:cNvPr id="4" name="Title 3"/>
          <p:cNvSpPr>
            <a:spLocks noGrp="1"/>
          </p:cNvSpPr>
          <p:nvPr>
            <p:ph type="ctrTitle"/>
          </p:nvPr>
        </p:nvSpPr>
        <p:spPr>
          <a:xfrm>
            <a:off x="2438400" y="228600"/>
            <a:ext cx="3352800" cy="762000"/>
          </a:xfrm>
        </p:spPr>
        <p:txBody>
          <a:bodyPr>
            <a:normAutofit/>
          </a:bodyPr>
          <a:lstStyle/>
          <a:p>
            <a:r>
              <a:rPr lang="en-US" sz="30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Thank You</a:t>
            </a:r>
          </a:p>
        </p:txBody>
      </p:sp>
    </p:spTree>
    <p:extLst>
      <p:ext uri="{BB962C8B-B14F-4D97-AF65-F5344CB8AC3E}">
        <p14:creationId xmlns:p14="http://schemas.microsoft.com/office/powerpoint/2010/main" val="297359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364163"/>
          </a:xfrm>
        </p:spPr>
        <p:txBody>
          <a:bodyPr/>
          <a:lstStyle/>
          <a:p>
            <a:pPr algn="ctr" eaLnBrk="1" hangingPunct="1">
              <a:buFont typeface="Wingdings" pitchFamily="2" charset="2"/>
              <a:buNone/>
            </a:pPr>
            <a:r>
              <a:rPr lang="en-US" sz="4500" b="1" dirty="0" smtClean="0">
                <a:solidFill>
                  <a:schemeClr val="bg1">
                    <a:lumMod val="95000"/>
                  </a:schemeClr>
                </a:solidFill>
                <a:effectLst>
                  <a:outerShdw blurRad="38100" dist="38100" dir="2700000" algn="tl">
                    <a:srgbClr val="000000">
                      <a:alpha val="43137"/>
                    </a:srgbClr>
                  </a:outerShdw>
                </a:effectLst>
                <a:latin typeface="Copperplate Gothic Bold" pitchFamily="34" charset="0"/>
                <a:ea typeface="+mj-ea"/>
                <a:cs typeface="+mj-cs"/>
              </a:rPr>
              <a:t>2012-2013 Fiscal Year </a:t>
            </a:r>
          </a:p>
          <a:p>
            <a:pPr algn="ctr" eaLnBrk="1" hangingPunct="1">
              <a:buFont typeface="Wingdings" pitchFamily="2" charset="2"/>
              <a:buNone/>
            </a:pPr>
            <a:endParaRPr lang="en-US" sz="3300" dirty="0" smtClean="0">
              <a:latin typeface="News Gothic MT Pro"/>
            </a:endParaRPr>
          </a:p>
          <a:p>
            <a:pPr eaLnBrk="1" hangingPunct="1">
              <a:buNone/>
            </a:pPr>
            <a:r>
              <a:rPr lang="en-US" sz="2400" dirty="0" smtClean="0">
                <a:latin typeface="News Gothic MT Pro"/>
              </a:rPr>
              <a:t>Received 2762 inquiries </a:t>
            </a:r>
          </a:p>
          <a:p>
            <a:pPr eaLnBrk="1" hangingPunct="1">
              <a:buNone/>
            </a:pPr>
            <a:r>
              <a:rPr lang="en-US" sz="2400" dirty="0" smtClean="0">
                <a:latin typeface="News Gothic MT Pro"/>
              </a:rPr>
              <a:t>381 Formal Complaints Filed</a:t>
            </a:r>
            <a:endParaRPr lang="en-US" dirty="0">
              <a:latin typeface="News Gothic MT Pro"/>
            </a:endParaRPr>
          </a:p>
          <a:p>
            <a:pPr eaLnBrk="1" hangingPunct="1">
              <a:buNone/>
            </a:pPr>
            <a:r>
              <a:rPr lang="en-US" sz="2400" dirty="0" smtClean="0">
                <a:latin typeface="News Gothic MT Pro"/>
              </a:rPr>
              <a:t>56 Informal Complaints Filed</a:t>
            </a:r>
          </a:p>
          <a:p>
            <a:pPr eaLnBrk="1" hangingPunct="1">
              <a:buNone/>
            </a:pPr>
            <a:endParaRPr lang="en-US" sz="2400" dirty="0" smtClean="0">
              <a:latin typeface="News Gothic MT Pro"/>
            </a:endParaRPr>
          </a:p>
          <a:p>
            <a:pPr eaLnBrk="1" hangingPunct="1">
              <a:buNone/>
            </a:pPr>
            <a:r>
              <a:rPr lang="en-US" sz="2400" dirty="0" smtClean="0">
                <a:latin typeface="News Gothic MT Pro"/>
              </a:rPr>
              <a:t>Opinions found at www.in.gov/pac</a:t>
            </a:r>
          </a:p>
        </p:txBody>
      </p:sp>
      <p:pic>
        <p:nvPicPr>
          <p:cNvPr id="68610" name="Picture 2" descr="http://t0.gstatic.com/images?q=tbn:ANd9GcSe_BwGslrPIrWEM6Np60_ONromEtiu8WlRw1QKPQjFBAyaTZTngOpc1mWE4Q"/>
          <p:cNvPicPr>
            <a:picLocks noChangeAspect="1" noChangeArrowheads="1"/>
          </p:cNvPicPr>
          <p:nvPr/>
        </p:nvPicPr>
        <p:blipFill>
          <a:blip r:embed="rId3" cstate="print"/>
          <a:srcRect/>
          <a:stretch>
            <a:fillRect/>
          </a:stretch>
        </p:blipFill>
        <p:spPr bwMode="auto">
          <a:xfrm>
            <a:off x="5791200" y="3810000"/>
            <a:ext cx="2466975" cy="1847851"/>
          </a:xfrm>
          <a:prstGeom prst="rect">
            <a:avLst/>
          </a:prstGeom>
          <a:noFill/>
          <a:ln>
            <a:solidFill>
              <a:schemeClr val="tx1"/>
            </a:solidFill>
          </a:ln>
        </p:spPr>
      </p:pic>
    </p:spTree>
    <p:extLst>
      <p:ext uri="{BB962C8B-B14F-4D97-AF65-F5344CB8AC3E}">
        <p14:creationId xmlns:p14="http://schemas.microsoft.com/office/powerpoint/2010/main" val="11191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8382000" cy="1143000"/>
          </a:xfrm>
        </p:spPr>
        <p:txBody>
          <a:bodyPr>
            <a:noAutofit/>
          </a:bodyPr>
          <a:lstStyle/>
          <a:p>
            <a:pPr fontAlgn="auto">
              <a:spcAft>
                <a:spcPts val="0"/>
              </a:spcAft>
              <a:defRPr/>
            </a:pP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The Indiana Open Door Law (ODL)</a:t>
            </a:r>
            <a:endPar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2051" name="Rectangle 3"/>
          <p:cNvSpPr>
            <a:spLocks noGrp="1" noChangeArrowheads="1"/>
          </p:cNvSpPr>
          <p:nvPr>
            <p:ph type="subTitle" idx="1"/>
          </p:nvPr>
        </p:nvSpPr>
        <p:spPr>
          <a:xfrm>
            <a:off x="228600" y="1309540"/>
            <a:ext cx="8382000" cy="1738460"/>
          </a:xfrm>
        </p:spPr>
        <p:txBody>
          <a:bodyPr/>
          <a:lstStyle/>
          <a:p>
            <a:r>
              <a:rPr lang="en-US" sz="2400" dirty="0" smtClean="0">
                <a:solidFill>
                  <a:schemeClr val="tx1"/>
                </a:solidFill>
                <a:latin typeface="News Gothic MT Pro"/>
              </a:rPr>
              <a:t>“…It is the intent of this chapter that the official action of public agencies be conducted and taken openly, unless otherwise expressly provided by statute, in order that the people may be fully informed…”</a:t>
            </a:r>
            <a:r>
              <a:rPr lang="en-US" sz="2400" b="1" dirty="0" smtClean="0">
                <a:solidFill>
                  <a:schemeClr val="tx1"/>
                </a:solidFill>
                <a:latin typeface="News Gothic MT Pro"/>
              </a:rPr>
              <a:t> </a:t>
            </a:r>
            <a:r>
              <a:rPr lang="en-US" sz="2400" dirty="0" smtClean="0">
                <a:solidFill>
                  <a:schemeClr val="tx1"/>
                </a:solidFill>
                <a:latin typeface="News Gothic MT Pro"/>
              </a:rPr>
              <a:t>IC 5-14-1.5-1.</a:t>
            </a:r>
          </a:p>
          <a:p>
            <a:endParaRPr lang="en-US" dirty="0" smtClean="0">
              <a:latin typeface="News Gothic MT Pro"/>
            </a:endParaRPr>
          </a:p>
          <a:p>
            <a:endParaRPr lang="en-US" dirty="0" smtClean="0">
              <a:latin typeface="News Gothic MT Pro"/>
            </a:endParaRPr>
          </a:p>
          <a:p>
            <a:endParaRPr lang="en-US" dirty="0">
              <a:latin typeface="News Gothic MT Pro"/>
            </a:endParaRPr>
          </a:p>
        </p:txBody>
      </p:sp>
      <p:pic>
        <p:nvPicPr>
          <p:cNvPr id="66562" name="Picture 2" descr="http://www.evolllution.com/wp-content/uploads/2012/11/open-doors.jpg"/>
          <p:cNvPicPr>
            <a:picLocks noChangeAspect="1" noChangeArrowheads="1"/>
          </p:cNvPicPr>
          <p:nvPr/>
        </p:nvPicPr>
        <p:blipFill>
          <a:blip r:embed="rId4" cstate="print">
            <a:grayscl/>
          </a:blip>
          <a:srcRect/>
          <a:stretch>
            <a:fillRect/>
          </a:stretch>
        </p:blipFill>
        <p:spPr bwMode="auto">
          <a:xfrm>
            <a:off x="5791200" y="3581400"/>
            <a:ext cx="2819400" cy="2819400"/>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403362693"/>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9022080" cy="584775"/>
          </a:xfrm>
        </p:spPr>
        <p:txBody>
          <a:bodyPr/>
          <a:lstStyle/>
          <a:p>
            <a:pPr algn="r">
              <a:defRPr/>
            </a:pP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What Kind of Notice is Required</a:t>
            </a:r>
            <a:endPar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3" name="Text Placeholder 2"/>
          <p:cNvSpPr>
            <a:spLocks noGrp="1"/>
          </p:cNvSpPr>
          <p:nvPr>
            <p:ph type="body" idx="1"/>
          </p:nvPr>
        </p:nvSpPr>
        <p:spPr>
          <a:xfrm>
            <a:off x="838200" y="1219200"/>
            <a:ext cx="7543800" cy="4267200"/>
          </a:xfrm>
          <a:noFill/>
          <a:ln>
            <a:noFill/>
          </a:ln>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lvl="0"/>
            <a:r>
              <a:rPr lang="en-US" sz="2400" dirty="0" smtClean="0">
                <a:latin typeface="News Gothic MT Pro"/>
              </a:rPr>
              <a:t>48 business hours in advance </a:t>
            </a:r>
          </a:p>
          <a:p>
            <a:pPr lvl="0"/>
            <a:r>
              <a:rPr lang="en-US" sz="2400" dirty="0" smtClean="0">
                <a:latin typeface="News Gothic MT Pro"/>
              </a:rPr>
              <a:t>Date, time and place where Governing Body will meet</a:t>
            </a:r>
          </a:p>
          <a:p>
            <a:pPr lvl="0"/>
            <a:r>
              <a:rPr lang="en-US" sz="2400" dirty="0" smtClean="0">
                <a:latin typeface="News Gothic MT Pro"/>
              </a:rPr>
              <a:t>Generally, no requirements to publish in newspaper </a:t>
            </a:r>
          </a:p>
          <a:p>
            <a:pPr lvl="0"/>
            <a:r>
              <a:rPr lang="en-US" sz="2400" dirty="0" smtClean="0">
                <a:latin typeface="News Gothic MT Pro"/>
              </a:rPr>
              <a:t>Annual notices are permitted</a:t>
            </a:r>
          </a:p>
          <a:p>
            <a:pPr lvl="0"/>
            <a:r>
              <a:rPr lang="en-US" sz="2400" dirty="0" smtClean="0">
                <a:latin typeface="News Gothic MT Pro"/>
              </a:rPr>
              <a:t>Emergency meetings are exception to 48 hour notice requirement</a:t>
            </a:r>
          </a:p>
          <a:p>
            <a:pPr lvl="0"/>
            <a:r>
              <a:rPr lang="en-US" sz="2400" dirty="0" smtClean="0">
                <a:latin typeface="News Gothic MT Pro"/>
              </a:rPr>
              <a:t>Must post at principal place of business or meeting location</a:t>
            </a:r>
          </a:p>
          <a:p>
            <a:pPr lvl="0"/>
            <a:r>
              <a:rPr lang="en-US" sz="2400" dirty="0" smtClean="0">
                <a:latin typeface="News Gothic MT Pro"/>
              </a:rPr>
              <a:t>2012 legislation concerning local public agencies allows the adoption of policies to provide additional notice (website, e-mail, annual notices for non-media requestors)</a:t>
            </a:r>
          </a:p>
          <a:p>
            <a:pPr lvl="0"/>
            <a:r>
              <a:rPr lang="en-US" sz="2400" dirty="0" smtClean="0">
                <a:latin typeface="News Gothic MT Pro"/>
              </a:rPr>
              <a:t>Special meetings of County Executives IC 36-2-2-8 (six days unless emergency exists)</a:t>
            </a:r>
          </a:p>
          <a:p>
            <a:endParaRPr lang="en-US" dirty="0">
              <a:latin typeface="News Gothic MT Pro"/>
            </a:endParaRPr>
          </a:p>
        </p:txBody>
      </p:sp>
    </p:spTree>
    <p:extLst>
      <p:ext uri="{BB962C8B-B14F-4D97-AF65-F5344CB8AC3E}">
        <p14:creationId xmlns:p14="http://schemas.microsoft.com/office/powerpoint/2010/main" val="304416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ntage-paper-scroll.jpg"/>
          <p:cNvPicPr>
            <a:picLocks noChangeAspect="1"/>
          </p:cNvPicPr>
          <p:nvPr/>
        </p:nvPicPr>
        <p:blipFill>
          <a:blip r:embed="rId3" cstate="print"/>
          <a:stretch>
            <a:fillRect/>
          </a:stretch>
        </p:blipFill>
        <p:spPr>
          <a:xfrm>
            <a:off x="1066800" y="533400"/>
            <a:ext cx="6943714" cy="5284869"/>
          </a:xfrm>
          <a:prstGeom prst="rect">
            <a:avLst/>
          </a:prstGeom>
          <a:ln w="3175">
            <a:solidFill>
              <a:schemeClr val="tx1"/>
            </a:solidFill>
          </a:ln>
        </p:spPr>
      </p:pic>
      <p:sp>
        <p:nvSpPr>
          <p:cNvPr id="8194" name="Title 1"/>
          <p:cNvSpPr>
            <a:spLocks noGrp="1"/>
          </p:cNvSpPr>
          <p:nvPr>
            <p:ph type="title"/>
          </p:nvPr>
        </p:nvSpPr>
        <p:spPr>
          <a:xfrm>
            <a:off x="3200400" y="4800600"/>
            <a:ext cx="8183880" cy="1051560"/>
          </a:xfrm>
        </p:spPr>
        <p:txBody>
          <a:bodyPr>
            <a:normAutofit/>
          </a:bodyPr>
          <a:lstStyle/>
          <a:p>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Public Notice</a:t>
            </a:r>
          </a:p>
        </p:txBody>
      </p:sp>
      <p:sp>
        <p:nvSpPr>
          <p:cNvPr id="8195" name="Content Placeholder 2"/>
          <p:cNvSpPr>
            <a:spLocks noGrp="1"/>
          </p:cNvSpPr>
          <p:nvPr>
            <p:ph idx="1"/>
          </p:nvPr>
        </p:nvSpPr>
        <p:spPr>
          <a:xfrm>
            <a:off x="1219200" y="1066800"/>
            <a:ext cx="5638800" cy="2819399"/>
          </a:xfrm>
        </p:spPr>
        <p:txBody>
          <a:bodyPr>
            <a:normAutofit fontScale="85000" lnSpcReduction="20000"/>
          </a:bodyPr>
          <a:lstStyle/>
          <a:p>
            <a:pPr algn="ctr">
              <a:buFont typeface="Wingdings" pitchFamily="2" charset="2"/>
              <a:buNone/>
            </a:pPr>
            <a:endParaRPr lang="en-US" dirty="0" smtClean="0">
              <a:latin typeface="News Gothic MT Pro"/>
            </a:endParaRPr>
          </a:p>
          <a:p>
            <a:pPr algn="ctr">
              <a:buFont typeface="Wingdings" pitchFamily="2" charset="2"/>
              <a:buNone/>
            </a:pPr>
            <a:r>
              <a:rPr lang="en-US" dirty="0" smtClean="0">
                <a:latin typeface="News Gothic MT Pro"/>
              </a:rPr>
              <a:t>Notice of Public Meeting:</a:t>
            </a:r>
          </a:p>
          <a:p>
            <a:pPr algn="ctr">
              <a:buFont typeface="Wingdings" pitchFamily="2" charset="2"/>
              <a:buNone/>
            </a:pPr>
            <a:r>
              <a:rPr lang="en-US" dirty="0" smtClean="0">
                <a:latin typeface="News Gothic MT Pro"/>
              </a:rPr>
              <a:t>Xavier Town Council</a:t>
            </a:r>
          </a:p>
          <a:p>
            <a:pPr algn="ctr">
              <a:buFont typeface="Wingdings" pitchFamily="2" charset="2"/>
              <a:buNone/>
            </a:pPr>
            <a:r>
              <a:rPr lang="en-US" dirty="0" smtClean="0">
                <a:latin typeface="News Gothic MT Pro"/>
              </a:rPr>
              <a:t>Wednesday, November 16, 2011</a:t>
            </a:r>
          </a:p>
          <a:p>
            <a:pPr algn="ctr">
              <a:buFont typeface="Wingdings" pitchFamily="2" charset="2"/>
              <a:buNone/>
            </a:pPr>
            <a:r>
              <a:rPr lang="en-US" dirty="0" smtClean="0">
                <a:latin typeface="News Gothic MT Pro"/>
              </a:rPr>
              <a:t>5:30 p.m.</a:t>
            </a:r>
          </a:p>
          <a:p>
            <a:pPr algn="ctr">
              <a:buFont typeface="Wingdings" pitchFamily="2" charset="2"/>
              <a:buNone/>
            </a:pPr>
            <a:r>
              <a:rPr lang="en-US" dirty="0" smtClean="0">
                <a:latin typeface="News Gothic MT Pro"/>
              </a:rPr>
              <a:t>City Hall, Room 104</a:t>
            </a:r>
          </a:p>
          <a:p>
            <a:pPr algn="ctr">
              <a:buFont typeface="Wingdings" pitchFamily="2" charset="2"/>
              <a:buNone/>
            </a:pPr>
            <a:endParaRPr lang="en-US" dirty="0" smtClean="0">
              <a:latin typeface="News Gothic MT Pro"/>
            </a:endParaRPr>
          </a:p>
          <a:p>
            <a:pPr algn="ctr">
              <a:buFont typeface="Wingdings" pitchFamily="2" charset="2"/>
              <a:buNone/>
            </a:pPr>
            <a:r>
              <a:rPr lang="en-US" dirty="0" smtClean="0">
                <a:latin typeface="News Gothic MT Pro"/>
              </a:rPr>
              <a:t>123 Main Street, Xavier, Indiana</a:t>
            </a:r>
          </a:p>
          <a:p>
            <a:endParaRPr lang="en-US" sz="3200" b="1" dirty="0" smtClean="0">
              <a:solidFill>
                <a:schemeClr val="bg1">
                  <a:lumMod val="95000"/>
                </a:schemeClr>
              </a:solidFill>
              <a:effectLst>
                <a:outerShdw blurRad="38100" dist="38100" dir="2700000" algn="tl">
                  <a:srgbClr val="000000">
                    <a:alpha val="43137"/>
                  </a:srgbClr>
                </a:outerShdw>
              </a:effectLst>
              <a:latin typeface="Copperplate Gothic Bold" pitchFamily="34" charset="0"/>
              <a:ea typeface="+mj-ea"/>
              <a:cs typeface="+mj-cs"/>
            </a:endParaRPr>
          </a:p>
        </p:txBody>
      </p:sp>
      <p:sp>
        <p:nvSpPr>
          <p:cNvPr id="8196" name="Slide Number Placeholder 3"/>
          <p:cNvSpPr>
            <a:spLocks noGrp="1"/>
          </p:cNvSpPr>
          <p:nvPr>
            <p:ph type="sldNum" sz="quarter" idx="12"/>
          </p:nvPr>
        </p:nvSpPr>
        <p:spPr>
          <a:xfrm>
            <a:off x="6553200" y="6248400"/>
            <a:ext cx="2133600" cy="457200"/>
          </a:xfrm>
          <a:prstGeom prst="rect">
            <a:avLst/>
          </a:prstGeom>
          <a:noFill/>
        </p:spPr>
        <p:txBody>
          <a:bodyPr/>
          <a:lstStyle/>
          <a:p>
            <a:fld id="{AA1C1FCF-CFE8-486D-A03C-DAD60AC6D799}" type="slidenum">
              <a:rPr lang="en-US" smtClean="0"/>
              <a:pPr/>
              <a:t>6</a:t>
            </a:fld>
            <a:endParaRPr lang="en-US" smtClean="0"/>
          </a:p>
        </p:txBody>
      </p:sp>
    </p:spTree>
    <p:extLst>
      <p:ext uri="{BB962C8B-B14F-4D97-AF65-F5344CB8AC3E}">
        <p14:creationId xmlns:p14="http://schemas.microsoft.com/office/powerpoint/2010/main" val="208630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9144000" cy="584775"/>
          </a:xfrm>
        </p:spPr>
        <p:txBody>
          <a:bodyPr/>
          <a:lstStyle/>
          <a:p>
            <a:r>
              <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rPr>
              <a:t>Executive </a:t>
            </a: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Sessions-I.C. 5-14-1.5-6.1</a:t>
            </a:r>
            <a:endPar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7171" name="Rectangle 3"/>
          <p:cNvSpPr>
            <a:spLocks noGrp="1" noChangeArrowheads="1"/>
          </p:cNvSpPr>
          <p:nvPr>
            <p:ph type="body" idx="1"/>
          </p:nvPr>
        </p:nvSpPr>
        <p:spPr>
          <a:xfrm>
            <a:off x="609600" y="1219200"/>
            <a:ext cx="8001000" cy="44958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latin typeface="News Gothic MT Pro"/>
              </a:rPr>
              <a:t>The “exception” to meetings that are open to the public</a:t>
            </a:r>
          </a:p>
          <a:p>
            <a:r>
              <a:rPr lang="en-US" dirty="0">
                <a:latin typeface="News Gothic MT Pro"/>
              </a:rPr>
              <a:t>Notice must include statutory purpose(s) for the meeting excluding the public.</a:t>
            </a:r>
          </a:p>
          <a:p>
            <a:r>
              <a:rPr lang="en-US" dirty="0">
                <a:latin typeface="News Gothic MT Pro"/>
              </a:rPr>
              <a:t>Meeting minutes or memoranda must include </a:t>
            </a:r>
            <a:r>
              <a:rPr lang="en-US" b="1" dirty="0">
                <a:latin typeface="News Gothic MT Pro"/>
              </a:rPr>
              <a:t>certification</a:t>
            </a:r>
            <a:r>
              <a:rPr lang="en-US" dirty="0">
                <a:latin typeface="News Gothic MT Pro"/>
              </a:rPr>
              <a:t> that only the topics permitted under the ODL for executive session were discussed</a:t>
            </a:r>
            <a:r>
              <a:rPr lang="en-US" dirty="0" smtClean="0">
                <a:latin typeface="News Gothic MT Pro"/>
              </a:rPr>
              <a:t>.</a:t>
            </a:r>
          </a:p>
          <a:p>
            <a:r>
              <a:rPr lang="en-US" dirty="0" smtClean="0">
                <a:latin typeface="News Gothic MT Pro"/>
              </a:rPr>
              <a:t>NO FINAL ACTION</a:t>
            </a:r>
            <a:endParaRPr lang="en-US" dirty="0">
              <a:latin typeface="News Gothic MT Pro"/>
            </a:endParaRPr>
          </a:p>
        </p:txBody>
      </p:sp>
    </p:spTree>
    <p:custDataLst>
      <p:tags r:id="rId1"/>
    </p:custDataLst>
    <p:extLst>
      <p:ext uri="{BB962C8B-B14F-4D97-AF65-F5344CB8AC3E}">
        <p14:creationId xmlns:p14="http://schemas.microsoft.com/office/powerpoint/2010/main" val="231022808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07217"/>
            <a:ext cx="9144000" cy="1631216"/>
          </a:xfrm>
        </p:spPr>
        <p:txBody>
          <a:bodyPr/>
          <a:lstStyle/>
          <a:p>
            <a:pPr algn="ctr"/>
            <a:r>
              <a:rPr lang="en-US" dirty="0" smtClean="0">
                <a:latin typeface="News Gothic MT Pro"/>
              </a:rPr>
              <a:t/>
            </a:r>
            <a:br>
              <a:rPr lang="en-US" dirty="0" smtClean="0">
                <a:latin typeface="News Gothic MT Pro"/>
              </a:rPr>
            </a:b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Executive </a:t>
            </a:r>
            <a:r>
              <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rPr>
              <a:t>Session </a:t>
            </a: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
            </a:r>
            <a:b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br>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Exceptions </a:t>
            </a:r>
            <a:r>
              <a:rPr lang="en-US" sz="3200" dirty="0">
                <a:solidFill>
                  <a:schemeClr val="bg1">
                    <a:lumMod val="95000"/>
                  </a:schemeClr>
                </a:solidFill>
                <a:effectLst>
                  <a:outerShdw blurRad="38100" dist="38100" dir="2700000" algn="tl">
                    <a:srgbClr val="000000">
                      <a:alpha val="43137"/>
                    </a:srgbClr>
                  </a:outerShdw>
                </a:effectLst>
                <a:latin typeface="Copperplate Gothic Bold" pitchFamily="34" charset="0"/>
              </a:rPr>
              <a:t>under the ODL</a:t>
            </a:r>
          </a:p>
        </p:txBody>
      </p:sp>
      <p:sp>
        <p:nvSpPr>
          <p:cNvPr id="8195" name="Rectangle 3"/>
          <p:cNvSpPr>
            <a:spLocks noGrp="1" noChangeArrowheads="1"/>
          </p:cNvSpPr>
          <p:nvPr>
            <p:ph type="body" idx="1"/>
          </p:nvPr>
        </p:nvSpPr>
        <p:spPr>
          <a:xfrm>
            <a:off x="457200" y="1524000"/>
            <a:ext cx="8260080" cy="4800600"/>
          </a:xfrm>
        </p:spPr>
        <p:txBody>
          <a:bodyPr>
            <a:normAutofit fontScale="92500" lnSpcReduction="20000"/>
          </a:bodyPr>
          <a:lstStyle/>
          <a:p>
            <a:pPr>
              <a:lnSpc>
                <a:spcPct val="90000"/>
              </a:lnSpc>
              <a:buNone/>
            </a:pPr>
            <a:r>
              <a:rPr lang="en-US" sz="2800" dirty="0">
                <a:latin typeface="News Gothic MT Pro"/>
              </a:rPr>
              <a:t>To discuss records classified as confidential by state or federal statute</a:t>
            </a:r>
          </a:p>
          <a:p>
            <a:pPr>
              <a:lnSpc>
                <a:spcPct val="90000"/>
              </a:lnSpc>
              <a:buNone/>
            </a:pPr>
            <a:endParaRPr lang="en-US" sz="2800" dirty="0" smtClean="0">
              <a:latin typeface="News Gothic MT Pro"/>
            </a:endParaRPr>
          </a:p>
          <a:p>
            <a:pPr>
              <a:lnSpc>
                <a:spcPct val="90000"/>
              </a:lnSpc>
              <a:buNone/>
            </a:pPr>
            <a:r>
              <a:rPr lang="en-US" sz="2800" dirty="0" smtClean="0">
                <a:latin typeface="News Gothic MT Pro"/>
              </a:rPr>
              <a:t>To </a:t>
            </a:r>
            <a:r>
              <a:rPr lang="en-US" sz="2800" dirty="0">
                <a:latin typeface="News Gothic MT Pro"/>
              </a:rPr>
              <a:t>discuss the alleged misconduct of an employee </a:t>
            </a:r>
          </a:p>
          <a:p>
            <a:pPr>
              <a:lnSpc>
                <a:spcPct val="90000"/>
              </a:lnSpc>
              <a:buNone/>
            </a:pPr>
            <a:endParaRPr lang="en-US" sz="2800" dirty="0" smtClean="0">
              <a:latin typeface="News Gothic MT Pro"/>
            </a:endParaRPr>
          </a:p>
          <a:p>
            <a:pPr>
              <a:lnSpc>
                <a:spcPct val="90000"/>
              </a:lnSpc>
              <a:buNone/>
            </a:pPr>
            <a:r>
              <a:rPr lang="en-US" sz="2800" dirty="0" smtClean="0">
                <a:latin typeface="News Gothic MT Pro"/>
              </a:rPr>
              <a:t>To </a:t>
            </a:r>
            <a:r>
              <a:rPr lang="en-US" sz="2800" dirty="0">
                <a:latin typeface="News Gothic MT Pro"/>
              </a:rPr>
              <a:t>receive information and interview </a:t>
            </a:r>
            <a:r>
              <a:rPr lang="en-US" sz="2800" dirty="0" smtClean="0">
                <a:latin typeface="News Gothic MT Pro"/>
              </a:rPr>
              <a:t>prospective employees</a:t>
            </a:r>
            <a:endParaRPr lang="en-US" sz="2800" dirty="0">
              <a:latin typeface="News Gothic MT Pro"/>
            </a:endParaRPr>
          </a:p>
          <a:p>
            <a:pPr>
              <a:lnSpc>
                <a:spcPct val="90000"/>
              </a:lnSpc>
              <a:buNone/>
            </a:pPr>
            <a:endParaRPr lang="en-US" sz="2800" dirty="0" smtClean="0">
              <a:latin typeface="News Gothic MT Pro"/>
            </a:endParaRPr>
          </a:p>
          <a:p>
            <a:pPr>
              <a:lnSpc>
                <a:spcPct val="90000"/>
              </a:lnSpc>
              <a:buNone/>
            </a:pPr>
            <a:r>
              <a:rPr lang="en-US" sz="2800" dirty="0" smtClean="0">
                <a:latin typeface="News Gothic MT Pro"/>
              </a:rPr>
              <a:t>To </a:t>
            </a:r>
            <a:r>
              <a:rPr lang="en-US" sz="2800" dirty="0">
                <a:latin typeface="News Gothic MT Pro"/>
              </a:rPr>
              <a:t>discuss strategy with respect to pending litigation or litigation threatened in writing</a:t>
            </a:r>
          </a:p>
          <a:p>
            <a:pPr>
              <a:lnSpc>
                <a:spcPct val="90000"/>
              </a:lnSpc>
              <a:buNone/>
            </a:pPr>
            <a:endParaRPr lang="en-US" sz="2800" dirty="0" smtClean="0">
              <a:latin typeface="News Gothic MT Pro"/>
            </a:endParaRPr>
          </a:p>
          <a:p>
            <a:pPr>
              <a:lnSpc>
                <a:spcPct val="90000"/>
              </a:lnSpc>
              <a:buNone/>
            </a:pPr>
            <a:r>
              <a:rPr lang="en-US" sz="2800" dirty="0" smtClean="0">
                <a:latin typeface="News Gothic MT Pro"/>
              </a:rPr>
              <a:t>To </a:t>
            </a:r>
            <a:r>
              <a:rPr lang="en-US" sz="2800" dirty="0">
                <a:latin typeface="News Gothic MT Pro"/>
              </a:rPr>
              <a:t>discuss information and intelligence intended to prevent, mitigate or response to threat of terrorism</a:t>
            </a:r>
          </a:p>
          <a:p>
            <a:pPr>
              <a:lnSpc>
                <a:spcPct val="90000"/>
              </a:lnSpc>
              <a:buFontTx/>
              <a:buNone/>
            </a:pPr>
            <a:r>
              <a:rPr lang="en-US" sz="2800" dirty="0">
                <a:latin typeface="News Gothic MT Pro"/>
              </a:rPr>
              <a:t/>
            </a:r>
            <a:br>
              <a:rPr lang="en-US" sz="2800" dirty="0">
                <a:latin typeface="News Gothic MT Pro"/>
              </a:rPr>
            </a:br>
            <a:endParaRPr lang="en-US" sz="2800" dirty="0">
              <a:latin typeface="News Gothic MT Pro"/>
            </a:endParaRPr>
          </a:p>
        </p:txBody>
      </p:sp>
    </p:spTree>
    <p:custDataLst>
      <p:tags r:id="rId1"/>
    </p:custDataLst>
    <p:extLst>
      <p:ext uri="{BB962C8B-B14F-4D97-AF65-F5344CB8AC3E}">
        <p14:creationId xmlns:p14="http://schemas.microsoft.com/office/powerpoint/2010/main" val="689122285"/>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ntage-paper-scroll.jpg"/>
          <p:cNvPicPr>
            <a:picLocks noChangeAspect="1"/>
          </p:cNvPicPr>
          <p:nvPr/>
        </p:nvPicPr>
        <p:blipFill>
          <a:blip r:embed="rId3" cstate="print"/>
          <a:stretch>
            <a:fillRect/>
          </a:stretch>
        </p:blipFill>
        <p:spPr>
          <a:xfrm>
            <a:off x="1600200" y="1143000"/>
            <a:ext cx="6181714" cy="4704910"/>
          </a:xfrm>
          <a:prstGeom prst="rect">
            <a:avLst/>
          </a:prstGeom>
          <a:ln w="3175">
            <a:solidFill>
              <a:schemeClr val="tx1">
                <a:lumMod val="95000"/>
                <a:lumOff val="5000"/>
              </a:schemeClr>
            </a:solidFill>
          </a:ln>
        </p:spPr>
      </p:pic>
      <p:sp>
        <p:nvSpPr>
          <p:cNvPr id="13314" name="Title 1"/>
          <p:cNvSpPr>
            <a:spLocks noGrp="1"/>
          </p:cNvSpPr>
          <p:nvPr>
            <p:ph type="title"/>
          </p:nvPr>
        </p:nvSpPr>
        <p:spPr>
          <a:xfrm>
            <a:off x="381000" y="0"/>
            <a:ext cx="9144000" cy="1143000"/>
          </a:xfrm>
        </p:spPr>
        <p:txBody>
          <a:bodyPr>
            <a:normAutofit/>
          </a:bodyPr>
          <a:lstStyle/>
          <a:p>
            <a:r>
              <a:rPr lang="en-US" sz="3200" dirty="0" smtClean="0">
                <a:solidFill>
                  <a:schemeClr val="bg1">
                    <a:lumMod val="95000"/>
                  </a:schemeClr>
                </a:solidFill>
                <a:effectLst>
                  <a:outerShdw blurRad="38100" dist="38100" dir="2700000" algn="tl">
                    <a:srgbClr val="000000">
                      <a:alpha val="43137"/>
                    </a:srgbClr>
                  </a:outerShdw>
                </a:effectLst>
                <a:latin typeface="Copperplate Gothic Bold" pitchFamily="34" charset="0"/>
              </a:rPr>
              <a:t>Improper Executive Session Notice</a:t>
            </a:r>
            <a:r>
              <a:rPr lang="en-US" dirty="0" smtClean="0">
                <a:latin typeface="News Gothic MT Pro"/>
              </a:rPr>
              <a:t>	</a:t>
            </a:r>
          </a:p>
        </p:txBody>
      </p:sp>
      <p:sp>
        <p:nvSpPr>
          <p:cNvPr id="13315" name="Content Placeholder 2"/>
          <p:cNvSpPr>
            <a:spLocks noGrp="1"/>
          </p:cNvSpPr>
          <p:nvPr>
            <p:ph idx="1"/>
          </p:nvPr>
        </p:nvSpPr>
        <p:spPr>
          <a:xfrm>
            <a:off x="914400" y="2057400"/>
            <a:ext cx="6324600" cy="2816352"/>
          </a:xfrm>
        </p:spPr>
        <p:txBody>
          <a:bodyPr>
            <a:normAutofit fontScale="92500" lnSpcReduction="10000"/>
          </a:bodyPr>
          <a:lstStyle/>
          <a:p>
            <a:pPr algn="ctr">
              <a:buFont typeface="Wingdings" pitchFamily="2" charset="2"/>
              <a:buNone/>
            </a:pPr>
            <a:r>
              <a:rPr lang="en-US" sz="2000" dirty="0" smtClean="0">
                <a:latin typeface="News Gothic MT Pro"/>
              </a:rPr>
              <a:t>Notice of Executive Session</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Xavier Town Council Executive Session</a:t>
            </a:r>
          </a:p>
          <a:p>
            <a:pPr algn="ctr">
              <a:buFont typeface="Wingdings" pitchFamily="2" charset="2"/>
              <a:buNone/>
            </a:pPr>
            <a:r>
              <a:rPr lang="en-US" sz="2000" dirty="0" smtClean="0">
                <a:latin typeface="News Gothic MT Pro"/>
              </a:rPr>
              <a:t>Wednesday, November 16, 2011</a:t>
            </a:r>
          </a:p>
          <a:p>
            <a:pPr algn="ctr">
              <a:buFont typeface="Wingdings" pitchFamily="2" charset="2"/>
              <a:buNone/>
            </a:pPr>
            <a:r>
              <a:rPr lang="en-US" sz="2000" dirty="0" smtClean="0">
                <a:latin typeface="News Gothic MT Pro"/>
              </a:rPr>
              <a:t>5:00 p.m.</a:t>
            </a:r>
          </a:p>
          <a:p>
            <a:pPr algn="ctr">
              <a:buFont typeface="Wingdings" pitchFamily="2" charset="2"/>
              <a:buNone/>
            </a:pPr>
            <a:r>
              <a:rPr lang="en-US" sz="2000" dirty="0" smtClean="0">
                <a:latin typeface="News Gothic MT Pro"/>
              </a:rPr>
              <a:t>City Hall, Room 104</a:t>
            </a:r>
          </a:p>
          <a:p>
            <a:pPr algn="ctr">
              <a:buFont typeface="Wingdings" pitchFamily="2" charset="2"/>
              <a:buNone/>
            </a:pPr>
            <a:r>
              <a:rPr lang="en-US" sz="2000" dirty="0" smtClean="0">
                <a:latin typeface="News Gothic MT Pro"/>
              </a:rPr>
              <a:t>123 Main Street Xavier, Indiana </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Personnel and Litigation to be discussed</a:t>
            </a:r>
          </a:p>
          <a:p>
            <a:pPr algn="ctr">
              <a:buFont typeface="Wingdings" pitchFamily="2" charset="2"/>
              <a:buNone/>
            </a:pPr>
            <a:endParaRPr lang="en-US" dirty="0" smtClean="0">
              <a:latin typeface="News Gothic MT Pro"/>
            </a:endParaRPr>
          </a:p>
        </p:txBody>
      </p:sp>
      <p:sp>
        <p:nvSpPr>
          <p:cNvPr id="13316" name="Slide Number Placeholder 3"/>
          <p:cNvSpPr>
            <a:spLocks noGrp="1"/>
          </p:cNvSpPr>
          <p:nvPr>
            <p:ph type="sldNum" sz="quarter" idx="12"/>
          </p:nvPr>
        </p:nvSpPr>
        <p:spPr>
          <a:xfrm>
            <a:off x="6553200" y="6248400"/>
            <a:ext cx="2133600" cy="457200"/>
          </a:xfrm>
          <a:prstGeom prst="rect">
            <a:avLst/>
          </a:prstGeom>
          <a:noFill/>
        </p:spPr>
        <p:txBody>
          <a:bodyPr/>
          <a:lstStyle/>
          <a:p>
            <a:fld id="{A601892C-11AE-450C-BDD7-4B5D53661418}" type="slidenum">
              <a:rPr lang="en-US" smtClean="0"/>
              <a:pPr/>
              <a:t>9</a:t>
            </a:fld>
            <a:endParaRPr lang="en-US" smtClean="0"/>
          </a:p>
        </p:txBody>
      </p:sp>
    </p:spTree>
    <p:extLst>
      <p:ext uri="{BB962C8B-B14F-4D97-AF65-F5344CB8AC3E}">
        <p14:creationId xmlns:p14="http://schemas.microsoft.com/office/powerpoint/2010/main" val="2029920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Upcoming Ev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new Du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neral Memb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1562</Words>
  <Application>Microsoft Office PowerPoint</Application>
  <PresentationFormat>On-screen Show (4:3)</PresentationFormat>
  <Paragraphs>195</Paragraphs>
  <Slides>24</Slides>
  <Notes>24</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Upcoming Events</vt:lpstr>
      <vt:lpstr>Renew Dues</vt:lpstr>
      <vt:lpstr>General Membership</vt:lpstr>
      <vt:lpstr>Title Slides</vt:lpstr>
      <vt:lpstr>Aspect</vt:lpstr>
      <vt:lpstr>Public Access Laws in Indiana </vt:lpstr>
      <vt:lpstr>Public Access Counselor</vt:lpstr>
      <vt:lpstr>PowerPoint Presentation</vt:lpstr>
      <vt:lpstr>The Indiana Open Door Law (ODL)</vt:lpstr>
      <vt:lpstr>What Kind of Notice is Required</vt:lpstr>
      <vt:lpstr>Public Notice</vt:lpstr>
      <vt:lpstr>Executive Sessions-I.C. 5-14-1.5-6.1</vt:lpstr>
      <vt:lpstr> Executive Session  Exceptions under the ODL</vt:lpstr>
      <vt:lpstr>Improper Executive Session Notice </vt:lpstr>
      <vt:lpstr>Executive Session Public Notice</vt:lpstr>
      <vt:lpstr>Meetings under the ODL</vt:lpstr>
      <vt:lpstr>Access to Public Records Act  (APRA)</vt:lpstr>
      <vt:lpstr>What is a public record</vt:lpstr>
      <vt:lpstr>Responding to APRA Requests</vt:lpstr>
      <vt:lpstr>Reasonable Period of Time </vt:lpstr>
      <vt:lpstr>Three Categories of  Public Records</vt:lpstr>
      <vt:lpstr>Denials </vt:lpstr>
      <vt:lpstr>Confidential Public Records</vt:lpstr>
      <vt:lpstr>Discretionary Categories I.C. 5-14-3-4(b)</vt:lpstr>
      <vt:lpstr>Access to Public Records Act</vt:lpstr>
      <vt:lpstr>Common Misconceptions  Of Citizens</vt:lpstr>
      <vt:lpstr>Common misconceptions of Agencies </vt:lpstr>
      <vt:lpstr>Remedies and penalties for noncompliance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12</cp:revision>
  <dcterms:created xsi:type="dcterms:W3CDTF">2011-04-11T14:25:25Z</dcterms:created>
  <dcterms:modified xsi:type="dcterms:W3CDTF">2014-05-30T17:13:19Z</dcterms:modified>
</cp:coreProperties>
</file>